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70" r:id="rId3"/>
    <p:sldId id="269" r:id="rId4"/>
    <p:sldId id="256" r:id="rId5"/>
    <p:sldId id="257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5" d="100"/>
          <a:sy n="75" d="100"/>
        </p:scale>
        <p:origin x="232" y="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2023/9/26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2023/9/26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2023/9/26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2023/9/26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2023/9/26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2023/9/26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2023/9/26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"/><Relationship Id="rId2" Type="http://schemas.openxmlformats.org/officeDocument/2006/relationships/image" Target="../media/image17.t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tif"/><Relationship Id="rId4" Type="http://schemas.openxmlformats.org/officeDocument/2006/relationships/image" Target="../media/image19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"/><Relationship Id="rId2" Type="http://schemas.openxmlformats.org/officeDocument/2006/relationships/image" Target="../media/image21.t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t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"/><Relationship Id="rId2" Type="http://schemas.openxmlformats.org/officeDocument/2006/relationships/image" Target="../media/image28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tiff"/><Relationship Id="rId4" Type="http://schemas.openxmlformats.org/officeDocument/2006/relationships/image" Target="../media/image30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9044BEC-9A0F-7C97-1BFC-FDBC023A11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99067" y="1291697"/>
            <a:ext cx="9804400" cy="1163637"/>
          </a:xfrm>
        </p:spPr>
        <p:txBody>
          <a:bodyPr>
            <a:normAutofit/>
          </a:bodyPr>
          <a:lstStyle/>
          <a:p>
            <a:r>
              <a:rPr lang="en-US" altLang="zh-CN" dirty="0"/>
              <a:t>Supplementary Material</a:t>
            </a:r>
            <a:endParaRPr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13695E2-56AE-4F2D-CB4B-A7AAEC376A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3432" y="3381905"/>
            <a:ext cx="9834033" cy="2315632"/>
          </a:xfrm>
        </p:spPr>
        <p:txBody>
          <a:bodyPr>
            <a:normAutofit/>
          </a:bodyPr>
          <a:lstStyle/>
          <a:p>
            <a:r>
              <a:rPr lang="en-US" altLang="zh-CN" dirty="0"/>
              <a:t>This supplementary material has been provided by the authors to give readers additional information regarding their study.</a:t>
            </a:r>
          </a:p>
          <a:p>
            <a:br>
              <a:rPr lang="en-US" altLang="zh-CN" dirty="0"/>
            </a:br>
            <a:r>
              <a:rPr lang="en-US" altLang="zh-CN" sz="2000" dirty="0"/>
              <a:t>Supplement to: </a:t>
            </a:r>
            <a:r>
              <a:rPr lang="en-US" altLang="zh-CN" sz="2000" dirty="0" err="1"/>
              <a:t>Yadong</a:t>
            </a:r>
            <a:r>
              <a:rPr lang="en-US" altLang="zh-CN" sz="2000" dirty="0"/>
              <a:t> Wang et al. </a:t>
            </a:r>
            <a:r>
              <a:rPr lang="en-US" altLang="zh-CN" sz="2000" dirty="0">
                <a:solidFill>
                  <a:srgbClr val="FF0000"/>
                </a:solidFill>
              </a:rPr>
              <a:t>IRGM/Irgm1 Increases Autophagy to Inhibit Activation of NLRP3 Inflammasome in Inflammatory Injury Induced Acute Liver Failure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73076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CE4896E4-4B38-C6D6-CA5E-91BD4B24506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44" t="40655" r="9695" b="38338"/>
          <a:stretch/>
        </p:blipFill>
        <p:spPr>
          <a:xfrm>
            <a:off x="1157610" y="2174488"/>
            <a:ext cx="4898633" cy="156929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EAF77A1-8C40-6FE2-1B37-44E4D9674A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2" t="37139" r="27641" b="45445"/>
          <a:stretch/>
        </p:blipFill>
        <p:spPr>
          <a:xfrm>
            <a:off x="1203639" y="3786447"/>
            <a:ext cx="4852604" cy="1691853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BA981D52-DD33-B9E4-5DDC-6DDEC141F35B}"/>
              </a:ext>
            </a:extLst>
          </p:cNvPr>
          <p:cNvSpPr txBox="1"/>
          <p:nvPr/>
        </p:nvSpPr>
        <p:spPr>
          <a:xfrm>
            <a:off x="234246" y="2742231"/>
            <a:ext cx="9693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NLRP3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0DE2B71-D1F9-8823-B922-AC49A915333C}"/>
              </a:ext>
            </a:extLst>
          </p:cNvPr>
          <p:cNvSpPr txBox="1"/>
          <p:nvPr/>
        </p:nvSpPr>
        <p:spPr>
          <a:xfrm>
            <a:off x="288864" y="4370781"/>
            <a:ext cx="860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ASC</a:t>
            </a:r>
            <a:endParaRPr lang="zh-CN" altLang="en-US" dirty="0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EE6A5AB6-2158-5D0A-DD51-9F8CC360BFB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32" t="27974" r="19439" b="41830"/>
          <a:stretch/>
        </p:blipFill>
        <p:spPr>
          <a:xfrm>
            <a:off x="7336885" y="1989196"/>
            <a:ext cx="3772777" cy="1506070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32F20030-AD7E-90C5-2E2C-5FD235C065C7}"/>
              </a:ext>
            </a:extLst>
          </p:cNvPr>
          <p:cNvSpPr txBox="1"/>
          <p:nvPr/>
        </p:nvSpPr>
        <p:spPr>
          <a:xfrm>
            <a:off x="6253691" y="2621875"/>
            <a:ext cx="11758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caspase-1</a:t>
            </a:r>
            <a:endParaRPr lang="zh-CN" altLang="en-US" dirty="0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2B9A6D0A-681A-808D-355E-425344065EC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71" t="40774" r="20407" b="39655"/>
          <a:stretch/>
        </p:blipFill>
        <p:spPr>
          <a:xfrm>
            <a:off x="7501199" y="3786447"/>
            <a:ext cx="4257819" cy="1691853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913D4B0D-06F7-D57F-CCD4-49CB47917F64}"/>
              </a:ext>
            </a:extLst>
          </p:cNvPr>
          <p:cNvSpPr txBox="1"/>
          <p:nvPr/>
        </p:nvSpPr>
        <p:spPr>
          <a:xfrm>
            <a:off x="6432492" y="4777739"/>
            <a:ext cx="9970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β-actin</a:t>
            </a:r>
            <a:endParaRPr lang="zh-CN" altLang="en-US" dirty="0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EF82B0C2-51CD-CF11-54C1-A67CDFDAF4D3}"/>
              </a:ext>
            </a:extLst>
          </p:cNvPr>
          <p:cNvCxnSpPr>
            <a:cxnSpLocks/>
          </p:cNvCxnSpPr>
          <p:nvPr/>
        </p:nvCxnSpPr>
        <p:spPr>
          <a:xfrm>
            <a:off x="9904027" y="1815248"/>
            <a:ext cx="100685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1B1F099D-CFB6-7E30-6B50-74F3323666BE}"/>
              </a:ext>
            </a:extLst>
          </p:cNvPr>
          <p:cNvCxnSpPr/>
          <p:nvPr/>
        </p:nvCxnSpPr>
        <p:spPr>
          <a:xfrm>
            <a:off x="3124286" y="1980314"/>
            <a:ext cx="860612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F6D24AFC-73DF-56E3-F1CE-7DD1EDB8765C}"/>
              </a:ext>
            </a:extLst>
          </p:cNvPr>
          <p:cNvCxnSpPr>
            <a:cxnSpLocks/>
          </p:cNvCxnSpPr>
          <p:nvPr/>
        </p:nvCxnSpPr>
        <p:spPr>
          <a:xfrm>
            <a:off x="4109987" y="1980314"/>
            <a:ext cx="100093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id="{F5D83C6A-C952-8065-8483-70855B602772}"/>
              </a:ext>
            </a:extLst>
          </p:cNvPr>
          <p:cNvSpPr txBox="1"/>
          <p:nvPr/>
        </p:nvSpPr>
        <p:spPr>
          <a:xfrm>
            <a:off x="2152477" y="1492058"/>
            <a:ext cx="11295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Control</a:t>
            </a:r>
            <a:endParaRPr lang="zh-CN" altLang="en-US" sz="1600" dirty="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BACD937-A8D3-34A3-7B0B-3A8C381B293A}"/>
              </a:ext>
            </a:extLst>
          </p:cNvPr>
          <p:cNvSpPr txBox="1"/>
          <p:nvPr/>
        </p:nvSpPr>
        <p:spPr>
          <a:xfrm>
            <a:off x="2982058" y="1492058"/>
            <a:ext cx="16584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D-</a:t>
            </a:r>
            <a:r>
              <a:rPr lang="en-US" altLang="zh-CN" sz="1600" dirty="0" err="1"/>
              <a:t>GaIN</a:t>
            </a:r>
            <a:r>
              <a:rPr lang="en-US" altLang="zh-CN" sz="1600" dirty="0"/>
              <a:t>/LPS</a:t>
            </a:r>
            <a:endParaRPr lang="zh-CN" altLang="en-US" sz="1600" dirty="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76813E6E-012C-3F0B-5E49-B1B50576E7EA}"/>
              </a:ext>
            </a:extLst>
          </p:cNvPr>
          <p:cNvSpPr txBox="1"/>
          <p:nvPr/>
        </p:nvSpPr>
        <p:spPr>
          <a:xfrm>
            <a:off x="4127126" y="1283606"/>
            <a:ext cx="145669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Rapamycin+</a:t>
            </a:r>
          </a:p>
          <a:p>
            <a:r>
              <a:rPr lang="en-US" altLang="zh-CN" sz="1600" dirty="0"/>
              <a:t>D-</a:t>
            </a:r>
            <a:r>
              <a:rPr lang="en-US" altLang="zh-CN" sz="1600" dirty="0" err="1"/>
              <a:t>GaIN</a:t>
            </a:r>
            <a:r>
              <a:rPr lang="en-US" altLang="zh-CN" sz="1600" dirty="0"/>
              <a:t>/LPS</a:t>
            </a:r>
            <a:endParaRPr lang="zh-CN" altLang="en-US" sz="1600" dirty="0"/>
          </a:p>
          <a:p>
            <a:endParaRPr lang="zh-CN" altLang="en-US" sz="1600" dirty="0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50F4B78-B836-1039-D82F-75F9BC1A6BA2}"/>
              </a:ext>
            </a:extLst>
          </p:cNvPr>
          <p:cNvCxnSpPr>
            <a:cxnSpLocks/>
          </p:cNvCxnSpPr>
          <p:nvPr/>
        </p:nvCxnSpPr>
        <p:spPr>
          <a:xfrm>
            <a:off x="7769143" y="1815248"/>
            <a:ext cx="89231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97C111C-6CAC-63EF-578E-CED0D4BD4A9D}"/>
              </a:ext>
            </a:extLst>
          </p:cNvPr>
          <p:cNvCxnSpPr/>
          <p:nvPr/>
        </p:nvCxnSpPr>
        <p:spPr>
          <a:xfrm>
            <a:off x="8852573" y="1830612"/>
            <a:ext cx="860612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F8128E54-0066-51D4-0BBB-18BCF71416D8}"/>
              </a:ext>
            </a:extLst>
          </p:cNvPr>
          <p:cNvSpPr txBox="1"/>
          <p:nvPr/>
        </p:nvSpPr>
        <p:spPr>
          <a:xfrm>
            <a:off x="7786655" y="1326992"/>
            <a:ext cx="892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Control</a:t>
            </a:r>
            <a:endParaRPr lang="zh-CN" altLang="en-US" sz="1600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3BBD959-501A-93BB-2080-0979ABBF7872}"/>
              </a:ext>
            </a:extLst>
          </p:cNvPr>
          <p:cNvSpPr txBox="1"/>
          <p:nvPr/>
        </p:nvSpPr>
        <p:spPr>
          <a:xfrm>
            <a:off x="8678975" y="1334514"/>
            <a:ext cx="16584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D-</a:t>
            </a:r>
            <a:r>
              <a:rPr lang="en-US" altLang="zh-CN" sz="1600" dirty="0" err="1"/>
              <a:t>GaIN</a:t>
            </a:r>
            <a:r>
              <a:rPr lang="en-US" altLang="zh-CN" sz="1600" dirty="0"/>
              <a:t>/LPS</a:t>
            </a:r>
            <a:endParaRPr lang="zh-CN" altLang="en-US" sz="1600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ABE9687-5672-0903-3913-C5C6B727B929}"/>
              </a:ext>
            </a:extLst>
          </p:cNvPr>
          <p:cNvSpPr txBox="1"/>
          <p:nvPr/>
        </p:nvSpPr>
        <p:spPr>
          <a:xfrm>
            <a:off x="9856696" y="1113240"/>
            <a:ext cx="13730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Rapamycin+</a:t>
            </a:r>
          </a:p>
          <a:p>
            <a:r>
              <a:rPr lang="en-US" altLang="zh-CN" sz="1600" dirty="0"/>
              <a:t>D-</a:t>
            </a:r>
            <a:r>
              <a:rPr lang="en-US" altLang="zh-CN" sz="1600" dirty="0" err="1"/>
              <a:t>GaIN</a:t>
            </a:r>
            <a:r>
              <a:rPr lang="en-US" altLang="zh-CN" sz="1600" dirty="0"/>
              <a:t>/LPS</a:t>
            </a:r>
            <a:endParaRPr lang="zh-CN" altLang="en-US" sz="1600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F6BA75C-147A-F2ED-2225-CB48DF78F61F}"/>
              </a:ext>
            </a:extLst>
          </p:cNvPr>
          <p:cNvSpPr txBox="1"/>
          <p:nvPr/>
        </p:nvSpPr>
        <p:spPr>
          <a:xfrm>
            <a:off x="963264" y="5736446"/>
            <a:ext cx="10053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The original western blotting  bands of NLRP3, ASC, caspase1 and β-actin protein in liver tissue of ALF </a:t>
            </a:r>
            <a:r>
              <a:rPr lang="en-US" altLang="zh-CN" dirty="0" err="1"/>
              <a:t>mcie</a:t>
            </a:r>
            <a:r>
              <a:rPr lang="en-US" altLang="zh-CN" dirty="0"/>
              <a:t> </a:t>
            </a:r>
            <a:r>
              <a:rPr lang="zh-CN" altLang="en-US" dirty="0"/>
              <a:t> </a:t>
            </a:r>
            <a:r>
              <a:rPr lang="en-US" altLang="zh-CN" dirty="0"/>
              <a:t>(D-</a:t>
            </a:r>
            <a:r>
              <a:rPr lang="en-US" altLang="zh-CN" dirty="0" err="1"/>
              <a:t>GaIN</a:t>
            </a:r>
            <a:r>
              <a:rPr lang="en-US" altLang="zh-CN" dirty="0"/>
              <a:t>/LPS group and </a:t>
            </a:r>
            <a:r>
              <a:rPr lang="en-US" altLang="zh-CN" dirty="0" err="1"/>
              <a:t>Rapamycin+D-GaIN</a:t>
            </a:r>
            <a:r>
              <a:rPr lang="en-US" altLang="zh-CN" dirty="0"/>
              <a:t>/LPS group) and Controls. </a:t>
            </a:r>
            <a:endParaRPr lang="zh-CN" altLang="en-US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5C9595A-76CF-03EE-8CCD-1C2F2D1AE103}"/>
              </a:ext>
            </a:extLst>
          </p:cNvPr>
          <p:cNvSpPr txBox="1"/>
          <p:nvPr/>
        </p:nvSpPr>
        <p:spPr>
          <a:xfrm>
            <a:off x="617427" y="657111"/>
            <a:ext cx="89922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/>
            </a:lvl1pPr>
          </a:lstStyle>
          <a:p>
            <a:r>
              <a:rPr lang="en-US" altLang="zh-CN" sz="2000" dirty="0"/>
              <a:t>Sup 8.  Figure 3b&amp;4c. NLRP3, ASC and caspase1 protein expression bands in Mice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2455975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31D5A7AC-A2BD-5FE6-DD73-1C4308DE08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58" t="48043" r="28956" b="31640"/>
          <a:stretch/>
        </p:blipFill>
        <p:spPr>
          <a:xfrm>
            <a:off x="1494117" y="1923449"/>
            <a:ext cx="4703483" cy="192563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0892BA0-9079-4467-7585-51DA4E5F99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69" t="47842" r="12941" b="30720"/>
          <a:stretch/>
        </p:blipFill>
        <p:spPr>
          <a:xfrm>
            <a:off x="1494116" y="3992517"/>
            <a:ext cx="4703484" cy="179095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27203D4F-F9EE-0AA0-00CC-C2FA1BC8C6A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88" t="40285" r="19091" b="41169"/>
          <a:stretch/>
        </p:blipFill>
        <p:spPr>
          <a:xfrm>
            <a:off x="7160216" y="1923449"/>
            <a:ext cx="4625384" cy="1925634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DC3D9BE3-8958-4377-8156-F9F1284BF46C}"/>
              </a:ext>
            </a:extLst>
          </p:cNvPr>
          <p:cNvSpPr txBox="1"/>
          <p:nvPr/>
        </p:nvSpPr>
        <p:spPr>
          <a:xfrm>
            <a:off x="448755" y="2568908"/>
            <a:ext cx="9029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LC3II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447ACB4-EDD7-DA54-3F7E-D7E79750D123}"/>
              </a:ext>
            </a:extLst>
          </p:cNvPr>
          <p:cNvSpPr txBox="1"/>
          <p:nvPr/>
        </p:nvSpPr>
        <p:spPr>
          <a:xfrm>
            <a:off x="577013" y="5035152"/>
            <a:ext cx="77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P62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0039A7F-2D20-C02E-C01D-8694D56F4FB6}"/>
              </a:ext>
            </a:extLst>
          </p:cNvPr>
          <p:cNvSpPr txBox="1"/>
          <p:nvPr/>
        </p:nvSpPr>
        <p:spPr>
          <a:xfrm>
            <a:off x="6308035" y="3171837"/>
            <a:ext cx="1264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β-actin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622B8F0-929C-F228-11C9-4425B12DDDA9}"/>
              </a:ext>
            </a:extLst>
          </p:cNvPr>
          <p:cNvSpPr txBox="1"/>
          <p:nvPr/>
        </p:nvSpPr>
        <p:spPr>
          <a:xfrm>
            <a:off x="2109977" y="1312527"/>
            <a:ext cx="1071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Control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90AB26D-D631-11A5-7709-D1236CE891DA}"/>
              </a:ext>
            </a:extLst>
          </p:cNvPr>
          <p:cNvSpPr txBox="1"/>
          <p:nvPr/>
        </p:nvSpPr>
        <p:spPr>
          <a:xfrm>
            <a:off x="3251272" y="1360660"/>
            <a:ext cx="1573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D-</a:t>
            </a:r>
            <a:r>
              <a:rPr lang="en-US" altLang="zh-CN" dirty="0" err="1"/>
              <a:t>GaIN</a:t>
            </a:r>
            <a:r>
              <a:rPr lang="en-US" altLang="zh-CN" dirty="0"/>
              <a:t>/LPS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840B40B-EB77-8441-405C-B7F3490A3C84}"/>
              </a:ext>
            </a:extLst>
          </p:cNvPr>
          <p:cNvSpPr txBox="1"/>
          <p:nvPr/>
        </p:nvSpPr>
        <p:spPr>
          <a:xfrm>
            <a:off x="4483653" y="1079441"/>
            <a:ext cx="14366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Rapacymin</a:t>
            </a:r>
            <a:r>
              <a:rPr lang="en-US" altLang="zh-CN" dirty="0"/>
              <a:t>+</a:t>
            </a:r>
          </a:p>
          <a:p>
            <a:r>
              <a:rPr lang="en-US" altLang="zh-CN" dirty="0"/>
              <a:t>D-</a:t>
            </a:r>
            <a:r>
              <a:rPr lang="en-US" altLang="zh-CN" dirty="0" err="1"/>
              <a:t>GaIN</a:t>
            </a:r>
            <a:r>
              <a:rPr lang="en-US" altLang="zh-CN" dirty="0"/>
              <a:t>/LPS</a:t>
            </a:r>
            <a:endParaRPr lang="zh-CN" altLang="en-US" dirty="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2C695B75-FC9A-7217-5ED4-99DCF9812F61}"/>
              </a:ext>
            </a:extLst>
          </p:cNvPr>
          <p:cNvCxnSpPr>
            <a:cxnSpLocks/>
          </p:cNvCxnSpPr>
          <p:nvPr/>
        </p:nvCxnSpPr>
        <p:spPr>
          <a:xfrm>
            <a:off x="2109977" y="1780014"/>
            <a:ext cx="91302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CBE221F0-6FFA-B71B-8B5B-33692F9037F3}"/>
              </a:ext>
            </a:extLst>
          </p:cNvPr>
          <p:cNvCxnSpPr>
            <a:cxnSpLocks/>
          </p:cNvCxnSpPr>
          <p:nvPr/>
        </p:nvCxnSpPr>
        <p:spPr>
          <a:xfrm>
            <a:off x="3301513" y="1797489"/>
            <a:ext cx="108869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856DC2F8-E038-57F7-1E8A-E7D77A142B66}"/>
              </a:ext>
            </a:extLst>
          </p:cNvPr>
          <p:cNvCxnSpPr>
            <a:cxnSpLocks/>
          </p:cNvCxnSpPr>
          <p:nvPr/>
        </p:nvCxnSpPr>
        <p:spPr>
          <a:xfrm>
            <a:off x="4483653" y="1797489"/>
            <a:ext cx="120776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49BDF493-1BFF-8DF5-AD40-75CE0784A5D0}"/>
              </a:ext>
            </a:extLst>
          </p:cNvPr>
          <p:cNvSpPr txBox="1"/>
          <p:nvPr/>
        </p:nvSpPr>
        <p:spPr>
          <a:xfrm>
            <a:off x="7826081" y="1312527"/>
            <a:ext cx="1071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Control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E634934-6048-BC50-76C3-47185A8F7A9E}"/>
              </a:ext>
            </a:extLst>
          </p:cNvPr>
          <p:cNvSpPr txBox="1"/>
          <p:nvPr/>
        </p:nvSpPr>
        <p:spPr>
          <a:xfrm>
            <a:off x="8892281" y="1343185"/>
            <a:ext cx="1573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D-</a:t>
            </a:r>
            <a:r>
              <a:rPr lang="en-US" altLang="zh-CN" dirty="0" err="1"/>
              <a:t>GaIN</a:t>
            </a:r>
            <a:r>
              <a:rPr lang="en-US" altLang="zh-CN" dirty="0"/>
              <a:t>/LPS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6AD7C75-50A8-C170-0B8B-19501331C6D1}"/>
              </a:ext>
            </a:extLst>
          </p:cNvPr>
          <p:cNvSpPr txBox="1"/>
          <p:nvPr/>
        </p:nvSpPr>
        <p:spPr>
          <a:xfrm>
            <a:off x="10124662" y="1061966"/>
            <a:ext cx="14366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Rapacymin</a:t>
            </a:r>
            <a:r>
              <a:rPr lang="en-US" altLang="zh-CN" dirty="0"/>
              <a:t>+</a:t>
            </a:r>
          </a:p>
          <a:p>
            <a:r>
              <a:rPr lang="en-US" altLang="zh-CN" dirty="0"/>
              <a:t>D-</a:t>
            </a:r>
            <a:r>
              <a:rPr lang="en-US" altLang="zh-CN" dirty="0" err="1"/>
              <a:t>GaIN</a:t>
            </a:r>
            <a:r>
              <a:rPr lang="en-US" altLang="zh-CN" dirty="0"/>
              <a:t>/LPS</a:t>
            </a:r>
            <a:endParaRPr lang="zh-CN" altLang="en-US" dirty="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D82489EA-1E2B-EDEB-DAC5-3A0278F66638}"/>
              </a:ext>
            </a:extLst>
          </p:cNvPr>
          <p:cNvCxnSpPr>
            <a:cxnSpLocks/>
          </p:cNvCxnSpPr>
          <p:nvPr/>
        </p:nvCxnSpPr>
        <p:spPr>
          <a:xfrm>
            <a:off x="7826081" y="1762539"/>
            <a:ext cx="91302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6911BCC0-DD61-6555-BA6D-4E32E7FECDE8}"/>
              </a:ext>
            </a:extLst>
          </p:cNvPr>
          <p:cNvCxnSpPr>
            <a:cxnSpLocks/>
          </p:cNvCxnSpPr>
          <p:nvPr/>
        </p:nvCxnSpPr>
        <p:spPr>
          <a:xfrm>
            <a:off x="9035287" y="1762539"/>
            <a:ext cx="97452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C3BEA273-FF52-0780-4F57-8BF82B1E917E}"/>
              </a:ext>
            </a:extLst>
          </p:cNvPr>
          <p:cNvCxnSpPr>
            <a:cxnSpLocks/>
          </p:cNvCxnSpPr>
          <p:nvPr/>
        </p:nvCxnSpPr>
        <p:spPr>
          <a:xfrm>
            <a:off x="10124662" y="1762539"/>
            <a:ext cx="120776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id="{92765C2D-5BF2-D647-4537-CF7E003BBCB0}"/>
              </a:ext>
            </a:extLst>
          </p:cNvPr>
          <p:cNvSpPr txBox="1"/>
          <p:nvPr/>
        </p:nvSpPr>
        <p:spPr>
          <a:xfrm>
            <a:off x="963264" y="5789455"/>
            <a:ext cx="10053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The original western blotting  bands of NLRP3, ASC, caspase1 and β-actin protein in liver tissue of ALF </a:t>
            </a:r>
            <a:r>
              <a:rPr lang="en-US" altLang="zh-CN" dirty="0" err="1"/>
              <a:t>mcie</a:t>
            </a:r>
            <a:r>
              <a:rPr lang="en-US" altLang="zh-CN" dirty="0"/>
              <a:t> </a:t>
            </a:r>
            <a:r>
              <a:rPr lang="zh-CN" altLang="en-US" dirty="0"/>
              <a:t> </a:t>
            </a:r>
            <a:r>
              <a:rPr lang="en-US" altLang="zh-CN" dirty="0"/>
              <a:t>(D-</a:t>
            </a:r>
            <a:r>
              <a:rPr lang="en-US" altLang="zh-CN" dirty="0" err="1"/>
              <a:t>GaIN</a:t>
            </a:r>
            <a:r>
              <a:rPr lang="en-US" altLang="zh-CN" dirty="0"/>
              <a:t>/LPS group and </a:t>
            </a:r>
            <a:r>
              <a:rPr lang="en-US" altLang="zh-CN" dirty="0" err="1"/>
              <a:t>Rapamycin+D-GaIN</a:t>
            </a:r>
            <a:r>
              <a:rPr lang="en-US" altLang="zh-CN" dirty="0"/>
              <a:t>/LPS group) and Controls. </a:t>
            </a:r>
            <a:endParaRPr lang="zh-CN" altLang="en-US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F3A61F50-33C0-9564-204A-A758140DC656}"/>
              </a:ext>
            </a:extLst>
          </p:cNvPr>
          <p:cNvSpPr txBox="1"/>
          <p:nvPr/>
        </p:nvSpPr>
        <p:spPr>
          <a:xfrm>
            <a:off x="586722" y="499286"/>
            <a:ext cx="84760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/>
            </a:lvl1pPr>
          </a:lstStyle>
          <a:p>
            <a:r>
              <a:rPr lang="en-US" altLang="zh-CN" sz="2000" dirty="0"/>
              <a:t>Sup 9.  Figure 4b. LC3II and P62 protein expression bands in Mice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2245722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FACE3D1B-77A8-8C14-B388-E1FD3A44EE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807" y="1908103"/>
            <a:ext cx="3931696" cy="207537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846E5210-0928-E96B-A401-66B03B259E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6988" y="3961628"/>
            <a:ext cx="3282577" cy="1869948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62FE011D-5586-20AC-9821-91837D70ED9A}"/>
              </a:ext>
            </a:extLst>
          </p:cNvPr>
          <p:cNvSpPr txBox="1"/>
          <p:nvPr/>
        </p:nvSpPr>
        <p:spPr>
          <a:xfrm>
            <a:off x="2235200" y="2800944"/>
            <a:ext cx="1760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Irgm1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8C45B7B-7D99-6B80-8A34-625DD8C8C22E}"/>
              </a:ext>
            </a:extLst>
          </p:cNvPr>
          <p:cNvSpPr txBox="1"/>
          <p:nvPr/>
        </p:nvSpPr>
        <p:spPr>
          <a:xfrm>
            <a:off x="2137833" y="4918451"/>
            <a:ext cx="1465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E11C027-65D7-104B-3136-D383F568165B}"/>
              </a:ext>
            </a:extLst>
          </p:cNvPr>
          <p:cNvSpPr txBox="1"/>
          <p:nvPr/>
        </p:nvSpPr>
        <p:spPr>
          <a:xfrm rot="18342106">
            <a:off x="4754101" y="1526133"/>
            <a:ext cx="1111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Control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4110547-22B7-8F73-F42E-BE271A47FFEB}"/>
              </a:ext>
            </a:extLst>
          </p:cNvPr>
          <p:cNvSpPr txBox="1"/>
          <p:nvPr/>
        </p:nvSpPr>
        <p:spPr>
          <a:xfrm rot="18342106">
            <a:off x="5398074" y="1374018"/>
            <a:ext cx="1592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Control shRNA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E13E331-518B-FC44-FBE2-A59C9F82BC2A}"/>
              </a:ext>
            </a:extLst>
          </p:cNvPr>
          <p:cNvSpPr txBox="1"/>
          <p:nvPr/>
        </p:nvSpPr>
        <p:spPr>
          <a:xfrm rot="18342106">
            <a:off x="6202200" y="1330852"/>
            <a:ext cx="1592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Irgm1 shRNA</a:t>
            </a:r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B869D0F-0C17-3885-4E6B-C5C19C616BA3}"/>
              </a:ext>
            </a:extLst>
          </p:cNvPr>
          <p:cNvSpPr txBox="1"/>
          <p:nvPr/>
        </p:nvSpPr>
        <p:spPr>
          <a:xfrm>
            <a:off x="902231" y="5915308"/>
            <a:ext cx="10665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The original western blotting  bands of IRGM and GAPDH protein in AML12 hepatocyte with Irgm1 knockdown by shRNA.</a:t>
            </a:r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606CED7-7BA1-30EA-E21C-9D547A244D40}"/>
              </a:ext>
            </a:extLst>
          </p:cNvPr>
          <p:cNvSpPr txBox="1"/>
          <p:nvPr/>
        </p:nvSpPr>
        <p:spPr>
          <a:xfrm>
            <a:off x="658159" y="549787"/>
            <a:ext cx="82022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/>
            </a:lvl1pPr>
          </a:lstStyle>
          <a:p>
            <a:r>
              <a:rPr lang="en-US" altLang="zh-CN" sz="2000" dirty="0"/>
              <a:t>Sup 10.  Figure 5a.  IRGM protein expression bands in AML12 hepatocyte  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7404331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217A94BC-8260-BD8E-7FFA-74400C0CF9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46" t="49192" r="47808" b="32311"/>
          <a:stretch/>
        </p:blipFill>
        <p:spPr>
          <a:xfrm>
            <a:off x="2631110" y="2739938"/>
            <a:ext cx="3183406" cy="156367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23F79E5-5588-86A5-B204-AB60AAB2FC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31"/>
          <a:stretch/>
        </p:blipFill>
        <p:spPr>
          <a:xfrm>
            <a:off x="7834299" y="2251929"/>
            <a:ext cx="3480580" cy="2051687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C780F3FF-215D-ED96-A16D-70B25B7B4C5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93" r="6522"/>
          <a:stretch/>
        </p:blipFill>
        <p:spPr>
          <a:xfrm>
            <a:off x="8148078" y="4303616"/>
            <a:ext cx="3522636" cy="1701078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2A73A7E6-8EEC-2CD3-0FB8-DD12B0D82A0E}"/>
              </a:ext>
            </a:extLst>
          </p:cNvPr>
          <p:cNvSpPr txBox="1"/>
          <p:nvPr/>
        </p:nvSpPr>
        <p:spPr>
          <a:xfrm>
            <a:off x="1039407" y="1394271"/>
            <a:ext cx="16674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LPS</a:t>
            </a:r>
          </a:p>
          <a:p>
            <a:r>
              <a:rPr lang="en-US" altLang="zh-CN" dirty="0"/>
              <a:t>Irgm1 shRNA</a:t>
            </a:r>
          </a:p>
          <a:p>
            <a:r>
              <a:rPr lang="en-US" altLang="zh-CN" dirty="0"/>
              <a:t>Control shRNA</a:t>
            </a:r>
          </a:p>
          <a:p>
            <a:r>
              <a:rPr lang="en-US" altLang="zh-CN" dirty="0" err="1"/>
              <a:t>Rapacymin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2DCC5CA-5AB5-1B16-518C-002E8EEC7FE6}"/>
              </a:ext>
            </a:extLst>
          </p:cNvPr>
          <p:cNvSpPr txBox="1"/>
          <p:nvPr/>
        </p:nvSpPr>
        <p:spPr>
          <a:xfrm>
            <a:off x="3478931" y="1394267"/>
            <a:ext cx="4840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-</a:t>
            </a:r>
          </a:p>
          <a:p>
            <a:r>
              <a:rPr lang="en-US" altLang="zh-CN" dirty="0"/>
              <a:t>-</a:t>
            </a:r>
          </a:p>
          <a:p>
            <a:r>
              <a:rPr lang="en-US" altLang="zh-CN" dirty="0"/>
              <a:t>-</a:t>
            </a:r>
          </a:p>
          <a:p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E60CB81-C694-69B8-D2B8-4533ED8A8849}"/>
              </a:ext>
            </a:extLst>
          </p:cNvPr>
          <p:cNvSpPr txBox="1"/>
          <p:nvPr/>
        </p:nvSpPr>
        <p:spPr>
          <a:xfrm>
            <a:off x="3889253" y="1394267"/>
            <a:ext cx="4840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+</a:t>
            </a:r>
          </a:p>
          <a:p>
            <a:r>
              <a:rPr lang="en-US" altLang="zh-CN" dirty="0"/>
              <a:t>-</a:t>
            </a:r>
          </a:p>
          <a:p>
            <a:r>
              <a:rPr lang="en-US" altLang="zh-CN" dirty="0"/>
              <a:t>-</a:t>
            </a:r>
          </a:p>
          <a:p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BE63EC3-01CD-890B-2604-3176570294BB}"/>
              </a:ext>
            </a:extLst>
          </p:cNvPr>
          <p:cNvSpPr txBox="1"/>
          <p:nvPr/>
        </p:nvSpPr>
        <p:spPr>
          <a:xfrm>
            <a:off x="4303931" y="1394267"/>
            <a:ext cx="4840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+</a:t>
            </a:r>
          </a:p>
          <a:p>
            <a:r>
              <a:rPr lang="en-US" altLang="zh-CN" dirty="0"/>
              <a:t>+</a:t>
            </a:r>
          </a:p>
          <a:p>
            <a:r>
              <a:rPr lang="en-US" altLang="zh-CN" dirty="0"/>
              <a:t>-</a:t>
            </a:r>
          </a:p>
          <a:p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79F8E49-593C-4809-C39A-B6B4A6B4AC34}"/>
              </a:ext>
            </a:extLst>
          </p:cNvPr>
          <p:cNvSpPr txBox="1"/>
          <p:nvPr/>
        </p:nvSpPr>
        <p:spPr>
          <a:xfrm>
            <a:off x="4689538" y="1394267"/>
            <a:ext cx="4840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+</a:t>
            </a:r>
          </a:p>
          <a:p>
            <a:r>
              <a:rPr lang="en-US" altLang="zh-CN" dirty="0"/>
              <a:t>-</a:t>
            </a:r>
          </a:p>
          <a:p>
            <a:r>
              <a:rPr lang="en-US" altLang="zh-CN" dirty="0"/>
              <a:t>+</a:t>
            </a:r>
          </a:p>
          <a:p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946710D-B474-F031-4BCC-A12225804384}"/>
              </a:ext>
            </a:extLst>
          </p:cNvPr>
          <p:cNvSpPr txBox="1"/>
          <p:nvPr/>
        </p:nvSpPr>
        <p:spPr>
          <a:xfrm>
            <a:off x="5128931" y="1394267"/>
            <a:ext cx="4840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+</a:t>
            </a:r>
          </a:p>
          <a:p>
            <a:r>
              <a:rPr lang="en-US" altLang="zh-CN" dirty="0"/>
              <a:t>+</a:t>
            </a:r>
          </a:p>
          <a:p>
            <a:r>
              <a:rPr lang="en-US" altLang="zh-CN" dirty="0"/>
              <a:t>-</a:t>
            </a:r>
          </a:p>
          <a:p>
            <a:r>
              <a:rPr lang="en-US" altLang="zh-CN" dirty="0"/>
              <a:t>+</a:t>
            </a:r>
            <a:endParaRPr lang="zh-CN" altLang="en-US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171201B-D1B5-B05B-EECC-9E9EFA44BEBF}"/>
              </a:ext>
            </a:extLst>
          </p:cNvPr>
          <p:cNvSpPr txBox="1"/>
          <p:nvPr/>
        </p:nvSpPr>
        <p:spPr>
          <a:xfrm>
            <a:off x="1407429" y="3337111"/>
            <a:ext cx="10488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LC3II</a:t>
            </a:r>
            <a:endParaRPr lang="zh-CN" altLang="en-US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AEE3878-3E44-652E-B406-C700DB49E599}"/>
              </a:ext>
            </a:extLst>
          </p:cNvPr>
          <p:cNvSpPr txBox="1"/>
          <p:nvPr/>
        </p:nvSpPr>
        <p:spPr>
          <a:xfrm>
            <a:off x="7069310" y="3384559"/>
            <a:ext cx="11833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P62</a:t>
            </a:r>
            <a:endParaRPr lang="zh-CN" alt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597F6D4-A875-1828-D320-1C0658B09CC1}"/>
              </a:ext>
            </a:extLst>
          </p:cNvPr>
          <p:cNvSpPr txBox="1"/>
          <p:nvPr/>
        </p:nvSpPr>
        <p:spPr>
          <a:xfrm>
            <a:off x="7069309" y="4894483"/>
            <a:ext cx="11833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FD6F40A-FA13-0FC8-D3B2-15556B6F32D0}"/>
              </a:ext>
            </a:extLst>
          </p:cNvPr>
          <p:cNvSpPr txBox="1"/>
          <p:nvPr/>
        </p:nvSpPr>
        <p:spPr>
          <a:xfrm>
            <a:off x="570861" y="384553"/>
            <a:ext cx="96907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/>
            </a:lvl1pPr>
          </a:lstStyle>
          <a:p>
            <a:r>
              <a:rPr lang="en-US" altLang="zh-CN" sz="2000" dirty="0"/>
              <a:t>Sup 11.  Figure 5b. LC3II and P62 protein expression bands in  AML12 cells</a:t>
            </a:r>
            <a:endParaRPr lang="zh-CN" altLang="en-US" sz="20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D4A857B-A888-7595-C015-958793839134}"/>
              </a:ext>
            </a:extLst>
          </p:cNvPr>
          <p:cNvSpPr txBox="1"/>
          <p:nvPr/>
        </p:nvSpPr>
        <p:spPr>
          <a:xfrm>
            <a:off x="6348407" y="1162136"/>
            <a:ext cx="16674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LPS</a:t>
            </a:r>
          </a:p>
          <a:p>
            <a:r>
              <a:rPr lang="en-US" altLang="zh-CN" dirty="0"/>
              <a:t>Irgm1 shRNA</a:t>
            </a:r>
          </a:p>
          <a:p>
            <a:r>
              <a:rPr lang="en-US" altLang="zh-CN" dirty="0"/>
              <a:t>Control shRNA</a:t>
            </a:r>
          </a:p>
          <a:p>
            <a:r>
              <a:rPr lang="en-US" altLang="zh-CN" dirty="0" err="1"/>
              <a:t>Rapacymin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EF8C6F7-BCE6-A8E0-776C-DD70103D2B0A}"/>
              </a:ext>
            </a:extLst>
          </p:cNvPr>
          <p:cNvSpPr txBox="1"/>
          <p:nvPr/>
        </p:nvSpPr>
        <p:spPr>
          <a:xfrm>
            <a:off x="8392358" y="1137814"/>
            <a:ext cx="4840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-</a:t>
            </a:r>
          </a:p>
          <a:p>
            <a:r>
              <a:rPr lang="en-US" altLang="zh-CN" dirty="0"/>
              <a:t>-</a:t>
            </a:r>
          </a:p>
          <a:p>
            <a:r>
              <a:rPr lang="en-US" altLang="zh-CN" dirty="0"/>
              <a:t>-</a:t>
            </a:r>
          </a:p>
          <a:p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8F62072-AAE2-2E85-0E6A-D5DFEACE10B2}"/>
              </a:ext>
            </a:extLst>
          </p:cNvPr>
          <p:cNvSpPr txBox="1"/>
          <p:nvPr/>
        </p:nvSpPr>
        <p:spPr>
          <a:xfrm>
            <a:off x="8851561" y="1133096"/>
            <a:ext cx="4840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+</a:t>
            </a:r>
          </a:p>
          <a:p>
            <a:r>
              <a:rPr lang="en-US" altLang="zh-CN" dirty="0"/>
              <a:t>-</a:t>
            </a:r>
          </a:p>
          <a:p>
            <a:r>
              <a:rPr lang="en-US" altLang="zh-CN" dirty="0"/>
              <a:t>-</a:t>
            </a:r>
          </a:p>
          <a:p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A6322FF-2116-C6A0-6C9B-AA8DB01F489D}"/>
              </a:ext>
            </a:extLst>
          </p:cNvPr>
          <p:cNvSpPr txBox="1"/>
          <p:nvPr/>
        </p:nvSpPr>
        <p:spPr>
          <a:xfrm>
            <a:off x="9383528" y="1133096"/>
            <a:ext cx="4840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+</a:t>
            </a:r>
          </a:p>
          <a:p>
            <a:r>
              <a:rPr lang="en-US" altLang="zh-CN" dirty="0"/>
              <a:t>+</a:t>
            </a:r>
          </a:p>
          <a:p>
            <a:r>
              <a:rPr lang="en-US" altLang="zh-CN" dirty="0"/>
              <a:t>-</a:t>
            </a:r>
          </a:p>
          <a:p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65F3381-F3CF-7840-6BFE-54A215B2EFAA}"/>
              </a:ext>
            </a:extLst>
          </p:cNvPr>
          <p:cNvSpPr txBox="1"/>
          <p:nvPr/>
        </p:nvSpPr>
        <p:spPr>
          <a:xfrm>
            <a:off x="9891558" y="1125223"/>
            <a:ext cx="4840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+</a:t>
            </a:r>
          </a:p>
          <a:p>
            <a:r>
              <a:rPr lang="en-US" altLang="zh-CN" dirty="0"/>
              <a:t>-</a:t>
            </a:r>
          </a:p>
          <a:p>
            <a:r>
              <a:rPr lang="en-US" altLang="zh-CN" dirty="0"/>
              <a:t>+</a:t>
            </a:r>
          </a:p>
          <a:p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4C06DB7-2779-BA67-9F45-7EFBEF488705}"/>
              </a:ext>
            </a:extLst>
          </p:cNvPr>
          <p:cNvSpPr txBox="1"/>
          <p:nvPr/>
        </p:nvSpPr>
        <p:spPr>
          <a:xfrm>
            <a:off x="10320085" y="1125223"/>
            <a:ext cx="4840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+</a:t>
            </a:r>
          </a:p>
          <a:p>
            <a:r>
              <a:rPr lang="en-US" altLang="zh-CN" dirty="0"/>
              <a:t>+</a:t>
            </a:r>
          </a:p>
          <a:p>
            <a:r>
              <a:rPr lang="en-US" altLang="zh-CN" dirty="0"/>
              <a:t>-</a:t>
            </a:r>
          </a:p>
          <a:p>
            <a:r>
              <a:rPr lang="en-US" altLang="zh-CN" dirty="0"/>
              <a:t>+</a:t>
            </a:r>
            <a:endParaRPr lang="zh-CN" altLang="en-US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EBF4A0E-1173-7434-6385-CF71F1C28214}"/>
              </a:ext>
            </a:extLst>
          </p:cNvPr>
          <p:cNvSpPr txBox="1"/>
          <p:nvPr/>
        </p:nvSpPr>
        <p:spPr>
          <a:xfrm>
            <a:off x="753534" y="5081364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/>
              <a:t>The original western blotting  bands of LC3II,</a:t>
            </a:r>
            <a:r>
              <a:rPr lang="zh-CN" altLang="en-US" dirty="0"/>
              <a:t> </a:t>
            </a:r>
            <a:r>
              <a:rPr lang="en-US" altLang="zh-CN" dirty="0"/>
              <a:t>P62 and GAPDH protein in AML12 hepatocyte with Irgm1 knockdown by shRNA, as well as further restored by rapamycin.</a:t>
            </a:r>
            <a:endParaRPr lang="zh-CN" altLang="en-US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9532729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F71426B0-9ADD-20D5-9414-0D9B9B5087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3016" y="2450012"/>
            <a:ext cx="3820656" cy="126971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D75A334A-5F01-E61F-106E-D40FD90A225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86" t="45060" r="23914" b="33691"/>
          <a:stretch/>
        </p:blipFill>
        <p:spPr>
          <a:xfrm>
            <a:off x="2084321" y="3464852"/>
            <a:ext cx="3667809" cy="204339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3050EE4-FCD7-B500-BC84-27811934B02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867" y="2521787"/>
            <a:ext cx="3503419" cy="155597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ADDF71B6-0345-A5DC-E25B-607FBB286BE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5769" y="4127842"/>
            <a:ext cx="3503419" cy="1656105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9E151B31-9130-0D92-7388-A850E4D8F0CB}"/>
              </a:ext>
            </a:extLst>
          </p:cNvPr>
          <p:cNvSpPr txBox="1"/>
          <p:nvPr/>
        </p:nvSpPr>
        <p:spPr>
          <a:xfrm>
            <a:off x="566627" y="1264019"/>
            <a:ext cx="16674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LPS</a:t>
            </a:r>
          </a:p>
          <a:p>
            <a:r>
              <a:rPr lang="en-US" altLang="zh-CN" dirty="0"/>
              <a:t>Irgm1 shRNA</a:t>
            </a:r>
          </a:p>
          <a:p>
            <a:r>
              <a:rPr lang="en-US" altLang="zh-CN" dirty="0"/>
              <a:t>Control shRNA</a:t>
            </a:r>
          </a:p>
          <a:p>
            <a:r>
              <a:rPr lang="en-US" altLang="zh-CN" dirty="0" err="1"/>
              <a:t>Rapacymin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19F26AD-B9BA-4A53-9D65-6817C1AD775A}"/>
              </a:ext>
            </a:extLst>
          </p:cNvPr>
          <p:cNvSpPr txBox="1"/>
          <p:nvPr/>
        </p:nvSpPr>
        <p:spPr>
          <a:xfrm>
            <a:off x="2610583" y="1264019"/>
            <a:ext cx="4840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-</a:t>
            </a:r>
          </a:p>
          <a:p>
            <a:r>
              <a:rPr lang="en-US" altLang="zh-CN" dirty="0"/>
              <a:t>-</a:t>
            </a:r>
          </a:p>
          <a:p>
            <a:r>
              <a:rPr lang="en-US" altLang="zh-CN" dirty="0"/>
              <a:t>-</a:t>
            </a:r>
          </a:p>
          <a:p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F9A44FC-80D3-64DA-92DB-A63A2341317A}"/>
              </a:ext>
            </a:extLst>
          </p:cNvPr>
          <p:cNvSpPr txBox="1"/>
          <p:nvPr/>
        </p:nvSpPr>
        <p:spPr>
          <a:xfrm>
            <a:off x="3212917" y="1264019"/>
            <a:ext cx="4840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+</a:t>
            </a:r>
          </a:p>
          <a:p>
            <a:r>
              <a:rPr lang="en-US" altLang="zh-CN" dirty="0"/>
              <a:t>-</a:t>
            </a:r>
          </a:p>
          <a:p>
            <a:r>
              <a:rPr lang="en-US" altLang="zh-CN" dirty="0"/>
              <a:t>-</a:t>
            </a:r>
          </a:p>
          <a:p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574B3DF-E6B4-23C0-84BF-9B443AC7B1BF}"/>
              </a:ext>
            </a:extLst>
          </p:cNvPr>
          <p:cNvSpPr txBox="1"/>
          <p:nvPr/>
        </p:nvSpPr>
        <p:spPr>
          <a:xfrm>
            <a:off x="3796972" y="1264019"/>
            <a:ext cx="4840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+</a:t>
            </a:r>
          </a:p>
          <a:p>
            <a:r>
              <a:rPr lang="en-US" altLang="zh-CN" dirty="0"/>
              <a:t>+</a:t>
            </a:r>
          </a:p>
          <a:p>
            <a:r>
              <a:rPr lang="en-US" altLang="zh-CN" dirty="0"/>
              <a:t>-</a:t>
            </a:r>
          </a:p>
          <a:p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84C87CB-6D29-DFD0-29F3-87D1C02520B7}"/>
              </a:ext>
            </a:extLst>
          </p:cNvPr>
          <p:cNvSpPr txBox="1"/>
          <p:nvPr/>
        </p:nvSpPr>
        <p:spPr>
          <a:xfrm>
            <a:off x="4193749" y="1264019"/>
            <a:ext cx="4840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+</a:t>
            </a:r>
          </a:p>
          <a:p>
            <a:r>
              <a:rPr lang="en-US" altLang="zh-CN" dirty="0"/>
              <a:t>-</a:t>
            </a:r>
          </a:p>
          <a:p>
            <a:r>
              <a:rPr lang="en-US" altLang="zh-CN" dirty="0"/>
              <a:t>+</a:t>
            </a:r>
          </a:p>
          <a:p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8BD270D-FFA5-81C1-16C1-7189F7B57E15}"/>
              </a:ext>
            </a:extLst>
          </p:cNvPr>
          <p:cNvSpPr txBox="1"/>
          <p:nvPr/>
        </p:nvSpPr>
        <p:spPr>
          <a:xfrm>
            <a:off x="4677843" y="1264019"/>
            <a:ext cx="4840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+</a:t>
            </a:r>
          </a:p>
          <a:p>
            <a:r>
              <a:rPr lang="en-US" altLang="zh-CN" dirty="0"/>
              <a:t>+</a:t>
            </a:r>
          </a:p>
          <a:p>
            <a:r>
              <a:rPr lang="en-US" altLang="zh-CN" dirty="0"/>
              <a:t>-</a:t>
            </a:r>
          </a:p>
          <a:p>
            <a:r>
              <a:rPr lang="en-US" altLang="zh-CN" dirty="0"/>
              <a:t>+</a:t>
            </a: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ECA8202-6931-A1A9-65FB-FB983CABE750}"/>
              </a:ext>
            </a:extLst>
          </p:cNvPr>
          <p:cNvSpPr txBox="1"/>
          <p:nvPr/>
        </p:nvSpPr>
        <p:spPr>
          <a:xfrm>
            <a:off x="1052715" y="2862523"/>
            <a:ext cx="9046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NLRP3</a:t>
            </a:r>
            <a:endParaRPr lang="zh-CN" altLang="en-US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888434D-2E68-8134-5F0B-7736439DEA87}"/>
              </a:ext>
            </a:extLst>
          </p:cNvPr>
          <p:cNvSpPr txBox="1"/>
          <p:nvPr/>
        </p:nvSpPr>
        <p:spPr>
          <a:xfrm>
            <a:off x="1205114" y="4429322"/>
            <a:ext cx="713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ASC</a:t>
            </a:r>
            <a:endParaRPr lang="zh-CN" altLang="en-US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A4B3F01-29CC-1C07-0E3C-F9C98DBB0377}"/>
              </a:ext>
            </a:extLst>
          </p:cNvPr>
          <p:cNvSpPr txBox="1"/>
          <p:nvPr/>
        </p:nvSpPr>
        <p:spPr>
          <a:xfrm>
            <a:off x="6796130" y="2789080"/>
            <a:ext cx="1532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Caspase-1</a:t>
            </a:r>
            <a:endParaRPr lang="zh-CN" altLang="en-US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A94E68A-DADE-6D1B-4595-5DE8D2197752}"/>
              </a:ext>
            </a:extLst>
          </p:cNvPr>
          <p:cNvSpPr txBox="1"/>
          <p:nvPr/>
        </p:nvSpPr>
        <p:spPr>
          <a:xfrm>
            <a:off x="6847259" y="4526680"/>
            <a:ext cx="1532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A74C48D-9DEB-2B93-9EFE-D68EC1491728}"/>
              </a:ext>
            </a:extLst>
          </p:cNvPr>
          <p:cNvSpPr txBox="1"/>
          <p:nvPr/>
        </p:nvSpPr>
        <p:spPr>
          <a:xfrm>
            <a:off x="566627" y="504395"/>
            <a:ext cx="95806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/>
            </a:lvl1pPr>
          </a:lstStyle>
          <a:p>
            <a:r>
              <a:rPr lang="en-US" altLang="zh-CN" sz="2000" dirty="0"/>
              <a:t>Sup 12.  Figure 5c. NLRP3, ASC and caspase1 protein expression bands in AML12 cells</a:t>
            </a:r>
            <a:endParaRPr lang="zh-CN" altLang="en-US" sz="20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1957A38-E226-DA0C-F111-A33E6ED9059F}"/>
              </a:ext>
            </a:extLst>
          </p:cNvPr>
          <p:cNvSpPr txBox="1"/>
          <p:nvPr/>
        </p:nvSpPr>
        <p:spPr>
          <a:xfrm>
            <a:off x="6418528" y="1264019"/>
            <a:ext cx="16674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LPS</a:t>
            </a:r>
          </a:p>
          <a:p>
            <a:r>
              <a:rPr lang="en-US" altLang="zh-CN" dirty="0"/>
              <a:t>Irgm1 shRNA</a:t>
            </a:r>
          </a:p>
          <a:p>
            <a:r>
              <a:rPr lang="en-US" altLang="zh-CN" dirty="0"/>
              <a:t>Control shRNA</a:t>
            </a:r>
          </a:p>
          <a:p>
            <a:r>
              <a:rPr lang="en-US" altLang="zh-CN" dirty="0" err="1"/>
              <a:t>Rapacymin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BE138C0-6A70-022B-459F-CC36A4EA4E6E}"/>
              </a:ext>
            </a:extLst>
          </p:cNvPr>
          <p:cNvSpPr txBox="1"/>
          <p:nvPr/>
        </p:nvSpPr>
        <p:spPr>
          <a:xfrm>
            <a:off x="8580724" y="1266502"/>
            <a:ext cx="4840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-</a:t>
            </a:r>
          </a:p>
          <a:p>
            <a:r>
              <a:rPr lang="en-US" altLang="zh-CN" dirty="0"/>
              <a:t>-</a:t>
            </a:r>
          </a:p>
          <a:p>
            <a:r>
              <a:rPr lang="en-US" altLang="zh-CN" dirty="0"/>
              <a:t>-</a:t>
            </a:r>
          </a:p>
          <a:p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18D978D-AB52-F87A-283F-9371A3EE98AB}"/>
              </a:ext>
            </a:extLst>
          </p:cNvPr>
          <p:cNvSpPr txBox="1"/>
          <p:nvPr/>
        </p:nvSpPr>
        <p:spPr>
          <a:xfrm>
            <a:off x="9064818" y="1264019"/>
            <a:ext cx="4840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+</a:t>
            </a:r>
          </a:p>
          <a:p>
            <a:r>
              <a:rPr lang="en-US" altLang="zh-CN" dirty="0"/>
              <a:t>-</a:t>
            </a:r>
          </a:p>
          <a:p>
            <a:r>
              <a:rPr lang="en-US" altLang="zh-CN" dirty="0"/>
              <a:t>-</a:t>
            </a:r>
          </a:p>
          <a:p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2B87C3C-18C1-3B89-A146-F060DE9F8F9E}"/>
              </a:ext>
            </a:extLst>
          </p:cNvPr>
          <p:cNvSpPr txBox="1"/>
          <p:nvPr/>
        </p:nvSpPr>
        <p:spPr>
          <a:xfrm>
            <a:off x="9548912" y="1264019"/>
            <a:ext cx="4840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+</a:t>
            </a:r>
          </a:p>
          <a:p>
            <a:r>
              <a:rPr lang="en-US" altLang="zh-CN" dirty="0"/>
              <a:t>+</a:t>
            </a:r>
          </a:p>
          <a:p>
            <a:r>
              <a:rPr lang="en-US" altLang="zh-CN" dirty="0"/>
              <a:t>-</a:t>
            </a:r>
          </a:p>
          <a:p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81AE87A-F5AA-F6A9-B3B1-81401A1B4B73}"/>
              </a:ext>
            </a:extLst>
          </p:cNvPr>
          <p:cNvSpPr txBox="1"/>
          <p:nvPr/>
        </p:nvSpPr>
        <p:spPr>
          <a:xfrm>
            <a:off x="9954890" y="1264019"/>
            <a:ext cx="4840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+</a:t>
            </a:r>
          </a:p>
          <a:p>
            <a:r>
              <a:rPr lang="en-US" altLang="zh-CN" dirty="0"/>
              <a:t>-</a:t>
            </a:r>
          </a:p>
          <a:p>
            <a:r>
              <a:rPr lang="en-US" altLang="zh-CN" dirty="0"/>
              <a:t>+</a:t>
            </a:r>
          </a:p>
          <a:p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DA264D1-AC50-8A5C-6383-4D1BBBF88941}"/>
              </a:ext>
            </a:extLst>
          </p:cNvPr>
          <p:cNvSpPr txBox="1"/>
          <p:nvPr/>
        </p:nvSpPr>
        <p:spPr>
          <a:xfrm>
            <a:off x="10360868" y="1264019"/>
            <a:ext cx="4840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+</a:t>
            </a:r>
          </a:p>
          <a:p>
            <a:r>
              <a:rPr lang="en-US" altLang="zh-CN" dirty="0"/>
              <a:t>+</a:t>
            </a:r>
          </a:p>
          <a:p>
            <a:r>
              <a:rPr lang="en-US" altLang="zh-CN" dirty="0"/>
              <a:t>-</a:t>
            </a:r>
          </a:p>
          <a:p>
            <a:r>
              <a:rPr lang="en-US" altLang="zh-CN" dirty="0"/>
              <a:t>+</a:t>
            </a:r>
            <a:endParaRPr lang="zh-CN" alt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EBC68298-DE28-07E4-4AFF-AFCAFAA13B5B}"/>
              </a:ext>
            </a:extLst>
          </p:cNvPr>
          <p:cNvSpPr txBox="1"/>
          <p:nvPr/>
        </p:nvSpPr>
        <p:spPr>
          <a:xfrm>
            <a:off x="566627" y="5599759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/>
              <a:t>The original western blotting  bands of NLRP3, ASC, caspase1 and GAPDH protein in AML12 hepatocyte with Irgm1 knockdown by shRNA, as well as further restored by rapamycin.</a:t>
            </a:r>
            <a:endParaRPr lang="zh-CN" altLang="en-US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4374665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8207AD-C9C3-6314-A464-F861141122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32908"/>
          </a:xfrm>
        </p:spPr>
        <p:txBody>
          <a:bodyPr>
            <a:normAutofit/>
          </a:bodyPr>
          <a:lstStyle/>
          <a:p>
            <a:r>
              <a:rPr lang="en-US" altLang="zh-CN" sz="3600" dirty="0"/>
              <a:t>Contents</a:t>
            </a:r>
            <a:endParaRPr lang="zh-CN" altLang="en-US" sz="36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81B70C4-AF22-5FC1-554A-D8147FF3F6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3833" y="1478491"/>
            <a:ext cx="11087100" cy="5083175"/>
          </a:xfrm>
        </p:spPr>
        <p:txBody>
          <a:bodyPr>
            <a:normAutofit fontScale="70000" lnSpcReduction="20000"/>
          </a:bodyPr>
          <a:lstStyle/>
          <a:p>
            <a:pPr marL="514350" indent="-514350">
              <a:lnSpc>
                <a:spcPct val="120000"/>
              </a:lnSpc>
              <a:spcBef>
                <a:spcPts val="600"/>
              </a:spcBef>
              <a:buAutoNum type="arabicPeriod"/>
            </a:pPr>
            <a:r>
              <a:rPr lang="en-US" altLang="zh-CN" dirty="0"/>
              <a:t>Sup 1 Table for Primers used for Real-Time PCR</a:t>
            </a:r>
          </a:p>
          <a:p>
            <a:pPr marL="514350" indent="-514350">
              <a:lnSpc>
                <a:spcPct val="120000"/>
              </a:lnSpc>
              <a:spcBef>
                <a:spcPts val="600"/>
              </a:spcBef>
              <a:buAutoNum type="arabicPeriod"/>
            </a:pPr>
            <a:r>
              <a:rPr lang="en-US" altLang="zh-CN" dirty="0"/>
              <a:t>Sup 2.  Figure 1a.  IRGM protein expression bands in HBV-ACLF patients and HCs </a:t>
            </a:r>
          </a:p>
          <a:p>
            <a:pPr marL="514350" indent="-514350">
              <a:lnSpc>
                <a:spcPct val="120000"/>
              </a:lnSpc>
              <a:spcBef>
                <a:spcPts val="600"/>
              </a:spcBef>
              <a:buAutoNum type="arabicPeriod"/>
            </a:pPr>
            <a:r>
              <a:rPr lang="en-US" altLang="zh-CN" dirty="0"/>
              <a:t>Sup 3.  Figure 1b.  LC3II and P62 protein expression bands in HBV-ACLF patients and HCs </a:t>
            </a:r>
          </a:p>
          <a:p>
            <a:pPr marL="514350" indent="-5143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AutoNum type="arabicPeriod"/>
            </a:pPr>
            <a:r>
              <a:rPr lang="en-US" altLang="zh-CN" sz="2800" dirty="0"/>
              <a:t>Sup 4.  Figure 1c. NLRP3, ASC and caspase1 protein expression bands in HBV-ACLF patients and HCs </a:t>
            </a:r>
          </a:p>
          <a:p>
            <a:pPr marL="514350" indent="-5143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AutoNum type="arabicPeriod"/>
            </a:pPr>
            <a:r>
              <a:rPr lang="en-US" altLang="zh-CN" sz="2800" dirty="0"/>
              <a:t>Sup 5.  Figure 2a.  Irgm1 protein expression bands in Mice</a:t>
            </a:r>
          </a:p>
          <a:p>
            <a:pPr marL="514350" indent="-5143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AutoNum type="arabicPeriod"/>
            </a:pPr>
            <a:r>
              <a:rPr lang="en-US" altLang="zh-CN" sz="2800" dirty="0"/>
              <a:t>Sup 6.  Figure 2b.  Irgm1 protein expression of liver tissue detected by IHC staining </a:t>
            </a:r>
            <a:r>
              <a:rPr lang="zh-CN" altLang="en-US" sz="2800" dirty="0"/>
              <a:t>（</a:t>
            </a:r>
            <a:r>
              <a:rPr lang="en-US" altLang="zh-CN" sz="2800" dirty="0"/>
              <a:t>200x</a:t>
            </a:r>
            <a:r>
              <a:rPr lang="zh-CN" altLang="en-US" sz="2800" dirty="0"/>
              <a:t>）</a:t>
            </a:r>
            <a:r>
              <a:rPr lang="en-US" altLang="zh-CN" sz="2800" dirty="0"/>
              <a:t> </a:t>
            </a:r>
          </a:p>
          <a:p>
            <a:pPr marL="514350" indent="-5143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AutoNum type="arabicPeriod"/>
            </a:pPr>
            <a:r>
              <a:rPr lang="en-US" altLang="zh-CN" sz="2800" dirty="0"/>
              <a:t>Sup 7.  Figure 2c&amp;4a. hepatic inflammation and necrosis detected through H&amp;E staining (200x) </a:t>
            </a:r>
          </a:p>
          <a:p>
            <a:pPr marL="514350" indent="-5143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AutoNum type="arabicPeriod"/>
            </a:pPr>
            <a:r>
              <a:rPr lang="en-US" altLang="zh-CN" sz="2800" dirty="0"/>
              <a:t>Sup 8.  Figure 3b&amp;4c. NLRP3, ASC and caspase1 protein expression bands in Mice</a:t>
            </a:r>
          </a:p>
          <a:p>
            <a:pPr marL="514350" indent="-5143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AutoNum type="arabicPeriod"/>
            </a:pPr>
            <a:r>
              <a:rPr lang="en-US" altLang="zh-CN" sz="2800" dirty="0"/>
              <a:t>Sup 9.  Figure 4b. LC3II and P62 protein expression bands in Mice</a:t>
            </a:r>
          </a:p>
          <a:p>
            <a:pPr marL="514350" indent="-5143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AutoNum type="arabicPeriod"/>
            </a:pPr>
            <a:r>
              <a:rPr lang="en-US" altLang="zh-CN" sz="2800" dirty="0"/>
              <a:t>Sup 10.  Figure 5a.  IRGM protein expression bands in AML12 hepatocyte  </a:t>
            </a:r>
          </a:p>
          <a:p>
            <a:pPr marL="514350" indent="-5143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AutoNum type="arabicPeriod"/>
            </a:pPr>
            <a:r>
              <a:rPr lang="en-US" altLang="zh-CN" sz="2800" dirty="0"/>
              <a:t>Sup 11.  Figure 5b. LC3II and P62 protein expression bands in  AML12 cells</a:t>
            </a:r>
          </a:p>
          <a:p>
            <a:pPr marL="514350" indent="-5143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AutoNum type="arabicPeriod"/>
            </a:pPr>
            <a:r>
              <a:rPr lang="en-US" altLang="zh-CN" sz="2800" dirty="0"/>
              <a:t>Sup 12.  Figure 5c. NLRP3, ASC and caspase1 protein expression bands in AML12 cells</a:t>
            </a:r>
            <a:endParaRPr lang="zh-CN" altLang="en-US" sz="2800" dirty="0"/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AutoNum type="arabicPeriod"/>
            </a:pPr>
            <a:endParaRPr lang="zh-CN" altLang="en-US" sz="2800" dirty="0"/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AutoNum type="arabicPeriod"/>
            </a:pPr>
            <a:endParaRPr lang="zh-CN" altLang="en-US" sz="2800" dirty="0"/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AutoNum type="arabicPeriod"/>
            </a:pPr>
            <a:endParaRPr lang="zh-CN" altLang="en-US" sz="2800" dirty="0"/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AutoNum type="arabicPeriod"/>
            </a:pPr>
            <a:endParaRPr lang="zh-CN" altLang="en-US" sz="2800" dirty="0"/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AutoNum type="arabicPeriod"/>
            </a:pPr>
            <a:endParaRPr lang="zh-CN" altLang="en-US" sz="2800" dirty="0"/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AutoNum type="arabicPeriod"/>
            </a:pPr>
            <a:endParaRPr lang="en-US" altLang="zh-CN" sz="2800" dirty="0"/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AutoNum type="arabicPeriod"/>
            </a:pPr>
            <a:endParaRPr lang="zh-CN" altLang="en-US" sz="2800" dirty="0"/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buAutoNum type="arabicPeriod"/>
            </a:pPr>
            <a:endParaRPr lang="en-US" altLang="zh-CN" dirty="0"/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buAutoNum type="arabicPeriod"/>
            </a:pPr>
            <a:endParaRPr lang="en-US" altLang="zh-CN" dirty="0"/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buAutoNum type="arabicPeriod"/>
            </a:pPr>
            <a:endParaRPr lang="en-US" altLang="zh-CN" dirty="0"/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buAutoNum type="arabicPeriod"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32414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D784C26-101C-AFD5-9A9A-6237116405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8446"/>
            <a:ext cx="10054167" cy="369332"/>
          </a:xfr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+mn-lt"/>
                <a:ea typeface="+mn-ea"/>
                <a:cs typeface="+mn-cs"/>
              </a:rPr>
              <a:t>Sup 1 Table</a:t>
            </a:r>
            <a:r>
              <a:rPr lang="zh-CN" altLang="en-US" sz="2000" b="1" dirty="0">
                <a:latin typeface="+mn-lt"/>
                <a:ea typeface="+mn-ea"/>
                <a:cs typeface="+mn-cs"/>
              </a:rPr>
              <a:t> </a:t>
            </a:r>
            <a:r>
              <a:rPr lang="en-US" altLang="zh-CN" sz="2000" b="1" dirty="0">
                <a:latin typeface="+mn-lt"/>
                <a:ea typeface="+mn-ea"/>
                <a:cs typeface="+mn-cs"/>
              </a:rPr>
              <a:t>for Primers used for Real-Time PCR</a:t>
            </a:r>
            <a:endParaRPr lang="zh-CN" altLang="en-US" sz="2000" b="1" dirty="0">
              <a:latin typeface="+mn-lt"/>
              <a:ea typeface="+mn-ea"/>
              <a:cs typeface="+mn-cs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F432D886-7728-187C-4B0C-7C41B0EFA6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8499727"/>
              </p:ext>
            </p:extLst>
          </p:nvPr>
        </p:nvGraphicFramePr>
        <p:xfrm>
          <a:off x="653773" y="1392721"/>
          <a:ext cx="10884454" cy="4699047"/>
        </p:xfrm>
        <a:graphic>
          <a:graphicData uri="http://schemas.openxmlformats.org/drawingml/2006/table">
            <a:tbl>
              <a:tblPr firstRow="1" firstCol="1" bandRow="1">
                <a:tableStyleId>{9D7B26C5-4107-4FEC-AEDC-1716B250A1EF}</a:tableStyleId>
              </a:tblPr>
              <a:tblGrid>
                <a:gridCol w="1636566">
                  <a:extLst>
                    <a:ext uri="{9D8B030D-6E8A-4147-A177-3AD203B41FA5}">
                      <a16:colId xmlns:a16="http://schemas.microsoft.com/office/drawing/2014/main" val="1424646386"/>
                    </a:ext>
                  </a:extLst>
                </a:gridCol>
                <a:gridCol w="4801478">
                  <a:extLst>
                    <a:ext uri="{9D8B030D-6E8A-4147-A177-3AD203B41FA5}">
                      <a16:colId xmlns:a16="http://schemas.microsoft.com/office/drawing/2014/main" val="2957651791"/>
                    </a:ext>
                  </a:extLst>
                </a:gridCol>
                <a:gridCol w="4446410">
                  <a:extLst>
                    <a:ext uri="{9D8B030D-6E8A-4147-A177-3AD203B41FA5}">
                      <a16:colId xmlns:a16="http://schemas.microsoft.com/office/drawing/2014/main" val="3420669204"/>
                    </a:ext>
                  </a:extLst>
                </a:gridCol>
              </a:tblGrid>
              <a:tr h="625289">
                <a:tc>
                  <a:txBody>
                    <a:bodyPr/>
                    <a:lstStyle/>
                    <a:p>
                      <a:pPr marL="180975" lvl="1" indent="0" algn="l">
                        <a:lnSpc>
                          <a:spcPct val="100000"/>
                        </a:lnSpc>
                      </a:pPr>
                      <a:r>
                        <a:rPr lang="en-US" sz="2000" kern="0" dirty="0">
                          <a:effectLst/>
                        </a:rPr>
                        <a:t>Target gene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1336" marR="2133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000" kern="100">
                          <a:effectLst/>
                        </a:rPr>
                        <a:t>Forward primers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1336" marR="2133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000" kern="100">
                          <a:effectLst/>
                        </a:rPr>
                        <a:t>Reverse primers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1336" marR="21336" marT="0" marB="0" anchor="ctr"/>
                </a:tc>
                <a:extLst>
                  <a:ext uri="{0D108BD9-81ED-4DB2-BD59-A6C34878D82A}">
                    <a16:rowId xmlns:a16="http://schemas.microsoft.com/office/drawing/2014/main" val="649047623"/>
                  </a:ext>
                </a:extLst>
              </a:tr>
              <a:tr h="464102">
                <a:tc>
                  <a:txBody>
                    <a:bodyPr/>
                    <a:lstStyle/>
                    <a:p>
                      <a:pPr marL="269875" lvl="1" indent="0" algn="l">
                        <a:lnSpc>
                          <a:spcPct val="100000"/>
                        </a:lnSpc>
                      </a:pPr>
                      <a:r>
                        <a:rPr lang="en-US" sz="2000" kern="0" dirty="0">
                          <a:effectLst/>
                        </a:rPr>
                        <a:t>Irgm1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1336" marR="2133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2000" kern="100" dirty="0">
                          <a:effectLst/>
                        </a:rPr>
                        <a:t>TGGCAATGGCATGTCATCTT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1336" marR="2133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2000" kern="100">
                          <a:effectLst/>
                        </a:rPr>
                        <a:t>AGTACTCAGTCCGCGTCTTCGT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1336" marR="21336" marT="0" marB="0" anchor="ctr"/>
                </a:tc>
                <a:extLst>
                  <a:ext uri="{0D108BD9-81ED-4DB2-BD59-A6C34878D82A}">
                    <a16:rowId xmlns:a16="http://schemas.microsoft.com/office/drawing/2014/main" val="2923657084"/>
                  </a:ext>
                </a:extLst>
              </a:tr>
              <a:tr h="464102">
                <a:tc>
                  <a:txBody>
                    <a:bodyPr/>
                    <a:lstStyle/>
                    <a:p>
                      <a:pPr marL="269875" lvl="1" indent="0" algn="l">
                        <a:lnSpc>
                          <a:spcPct val="100000"/>
                        </a:lnSpc>
                      </a:pPr>
                      <a:r>
                        <a:rPr lang="en-US" sz="2000" kern="0" dirty="0">
                          <a:effectLst/>
                        </a:rPr>
                        <a:t>LC3II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1336" marR="2133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2000" kern="100" dirty="0">
                          <a:effectLst/>
                        </a:rPr>
                        <a:t>CAAGCCTTCTTCCTCCTGGTGAATG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1336" marR="2133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2000" kern="100">
                          <a:effectLst/>
                        </a:rPr>
                        <a:t>CCATTGCTGTCCCGAATGTCTCC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1336" marR="21336" marT="0" marB="0" anchor="ctr"/>
                </a:tc>
                <a:extLst>
                  <a:ext uri="{0D108BD9-81ED-4DB2-BD59-A6C34878D82A}">
                    <a16:rowId xmlns:a16="http://schemas.microsoft.com/office/drawing/2014/main" val="110550866"/>
                  </a:ext>
                </a:extLst>
              </a:tr>
              <a:tr h="584416">
                <a:tc>
                  <a:txBody>
                    <a:bodyPr/>
                    <a:lstStyle/>
                    <a:p>
                      <a:pPr marL="269875" lvl="1" indent="0" algn="l">
                        <a:lnSpc>
                          <a:spcPct val="100000"/>
                        </a:lnSpc>
                      </a:pPr>
                      <a:r>
                        <a:rPr lang="en-US" sz="2000" kern="0" dirty="0">
                          <a:effectLst/>
                        </a:rPr>
                        <a:t>NLRP3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1336" marR="2133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2000" kern="100" dirty="0">
                          <a:effectLst/>
                        </a:rPr>
                        <a:t>ACGACGAGGCCGGTAGCCTT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1336" marR="2133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2000" kern="100">
                          <a:effectLst/>
                        </a:rPr>
                        <a:t>TTCTGCAGGCCGTGCTTCCG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1336" marR="21336" marT="0" marB="0" anchor="ctr"/>
                </a:tc>
                <a:extLst>
                  <a:ext uri="{0D108BD9-81ED-4DB2-BD59-A6C34878D82A}">
                    <a16:rowId xmlns:a16="http://schemas.microsoft.com/office/drawing/2014/main" val="4078547564"/>
                  </a:ext>
                </a:extLst>
              </a:tr>
              <a:tr h="464102">
                <a:tc>
                  <a:txBody>
                    <a:bodyPr/>
                    <a:lstStyle/>
                    <a:p>
                      <a:pPr marL="269875" marR="111760" lvl="1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</a:rPr>
                        <a:t>ASC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1336" marR="2133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2000" kern="100" dirty="0">
                          <a:effectLst/>
                        </a:rPr>
                        <a:t>CTTGTCAGGGGATGAACTCAAAA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1336" marR="2133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2000" kern="100" dirty="0">
                          <a:effectLst/>
                        </a:rPr>
                        <a:t>GCCATACGACTCCAGATAGTAGC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1336" marR="21336" marT="0" marB="0" anchor="ctr"/>
                </a:tc>
                <a:extLst>
                  <a:ext uri="{0D108BD9-81ED-4DB2-BD59-A6C34878D82A}">
                    <a16:rowId xmlns:a16="http://schemas.microsoft.com/office/drawing/2014/main" val="2596500043"/>
                  </a:ext>
                </a:extLst>
              </a:tr>
              <a:tr h="584416">
                <a:tc>
                  <a:txBody>
                    <a:bodyPr/>
                    <a:lstStyle/>
                    <a:p>
                      <a:pPr marL="269875" lvl="1" indent="0" algn="l">
                        <a:lnSpc>
                          <a:spcPct val="100000"/>
                        </a:lnSpc>
                      </a:pPr>
                      <a:r>
                        <a:rPr lang="en-US" sz="2000" kern="0" dirty="0">
                          <a:effectLst/>
                        </a:rPr>
                        <a:t>caspase-1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1336" marR="2133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2000" kern="100" dirty="0">
                          <a:effectLst/>
                        </a:rPr>
                        <a:t>ACAAGGCACGGGACCTATG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1336" marR="2133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2000" kern="100" dirty="0">
                          <a:effectLst/>
                        </a:rPr>
                        <a:t>TCCCAGTCAGTCCTGGAAATG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1336" marR="21336" marT="0" marB="0" anchor="ctr"/>
                </a:tc>
                <a:extLst>
                  <a:ext uri="{0D108BD9-81ED-4DB2-BD59-A6C34878D82A}">
                    <a16:rowId xmlns:a16="http://schemas.microsoft.com/office/drawing/2014/main" val="2381238575"/>
                  </a:ext>
                </a:extLst>
              </a:tr>
              <a:tr h="584416">
                <a:tc>
                  <a:txBody>
                    <a:bodyPr/>
                    <a:lstStyle/>
                    <a:p>
                      <a:pPr marL="269875" lvl="1" indent="0" algn="l">
                        <a:lnSpc>
                          <a:spcPct val="100000"/>
                        </a:lnSpc>
                      </a:pPr>
                      <a:r>
                        <a:rPr lang="en-US" sz="2000" kern="0" dirty="0">
                          <a:effectLst/>
                        </a:rPr>
                        <a:t>IL-1β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1336" marR="2133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2000" kern="100" dirty="0">
                          <a:effectLst/>
                        </a:rPr>
                        <a:t>TTGACGGACCCCAAAAGAT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1336" marR="2133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2000" kern="100" dirty="0">
                          <a:effectLst/>
                        </a:rPr>
                        <a:t>GATGATCTGAGTGTGAGGGTCTG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1336" marR="21336" marT="0" marB="0" anchor="ctr"/>
                </a:tc>
                <a:extLst>
                  <a:ext uri="{0D108BD9-81ED-4DB2-BD59-A6C34878D82A}">
                    <a16:rowId xmlns:a16="http://schemas.microsoft.com/office/drawing/2014/main" val="2435804737"/>
                  </a:ext>
                </a:extLst>
              </a:tr>
              <a:tr h="464102">
                <a:tc>
                  <a:txBody>
                    <a:bodyPr/>
                    <a:lstStyle/>
                    <a:p>
                      <a:pPr marL="269875" lvl="1" indent="0" algn="l">
                        <a:lnSpc>
                          <a:spcPct val="100000"/>
                        </a:lnSpc>
                      </a:pPr>
                      <a:r>
                        <a:rPr lang="en-US" sz="2000" kern="0" dirty="0">
                          <a:effectLst/>
                        </a:rPr>
                        <a:t>TNF-α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1336" marR="2133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2000" kern="100" dirty="0">
                          <a:effectLst/>
                        </a:rPr>
                        <a:t>GCCTCTTCTCATTCCTGCTTGT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1336" marR="2133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2000" kern="100" dirty="0">
                          <a:effectLst/>
                        </a:rPr>
                        <a:t>TTGAGATCCATGCCGTTG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1336" marR="21336" marT="0" marB="0" anchor="ctr"/>
                </a:tc>
                <a:extLst>
                  <a:ext uri="{0D108BD9-81ED-4DB2-BD59-A6C34878D82A}">
                    <a16:rowId xmlns:a16="http://schemas.microsoft.com/office/drawing/2014/main" val="2807781293"/>
                  </a:ext>
                </a:extLst>
              </a:tr>
              <a:tr h="464102">
                <a:tc>
                  <a:txBody>
                    <a:bodyPr/>
                    <a:lstStyle/>
                    <a:p>
                      <a:pPr marL="269875" lvl="1" indent="0" algn="l">
                        <a:lnSpc>
                          <a:spcPct val="100000"/>
                        </a:lnSpc>
                      </a:pPr>
                      <a:r>
                        <a:rPr lang="en-US" sz="2000" kern="0" dirty="0">
                          <a:effectLst/>
                        </a:rPr>
                        <a:t>β-actin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1336" marR="2133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2000" kern="100" dirty="0">
                          <a:effectLst/>
                        </a:rPr>
                        <a:t>CTACCTCATGAAGATCCTGACC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1336" marR="2133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2000" kern="100" dirty="0">
                          <a:effectLst/>
                        </a:rPr>
                        <a:t>CACAGCTTCTCTTTGATGTCAC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1336" marR="21336" marT="0" marB="0" anchor="ctr"/>
                </a:tc>
                <a:extLst>
                  <a:ext uri="{0D108BD9-81ED-4DB2-BD59-A6C34878D82A}">
                    <a16:rowId xmlns:a16="http://schemas.microsoft.com/office/drawing/2014/main" val="7233776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00413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04F9DDC-DE02-B1AD-423F-7A64126F92D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29" t="45410" r="16819" b="31022"/>
          <a:stretch/>
        </p:blipFill>
        <p:spPr>
          <a:xfrm>
            <a:off x="1952314" y="1908665"/>
            <a:ext cx="4912659" cy="1470214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7496A524-8442-6FBA-D14F-0CDF47609107}"/>
              </a:ext>
            </a:extLst>
          </p:cNvPr>
          <p:cNvSpPr txBox="1"/>
          <p:nvPr/>
        </p:nvSpPr>
        <p:spPr>
          <a:xfrm>
            <a:off x="1494865" y="2124317"/>
            <a:ext cx="1039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IRGM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64EDD6D-6776-8778-8F7F-7C342BB54C1B}"/>
              </a:ext>
            </a:extLst>
          </p:cNvPr>
          <p:cNvSpPr txBox="1"/>
          <p:nvPr/>
        </p:nvSpPr>
        <p:spPr>
          <a:xfrm>
            <a:off x="1494865" y="4368514"/>
            <a:ext cx="1147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β-actin</a:t>
            </a:r>
            <a:endParaRPr lang="zh-CN" altLang="en-US" dirty="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134A3C02-CE9A-664B-66A1-B0BA31AF662F}"/>
              </a:ext>
            </a:extLst>
          </p:cNvPr>
          <p:cNvCxnSpPr>
            <a:cxnSpLocks/>
          </p:cNvCxnSpPr>
          <p:nvPr/>
        </p:nvCxnSpPr>
        <p:spPr>
          <a:xfrm>
            <a:off x="3296523" y="1908665"/>
            <a:ext cx="128170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0F5C4B97-289D-335E-9AB7-DB82A35A1681}"/>
              </a:ext>
            </a:extLst>
          </p:cNvPr>
          <p:cNvCxnSpPr>
            <a:cxnSpLocks/>
          </p:cNvCxnSpPr>
          <p:nvPr/>
        </p:nvCxnSpPr>
        <p:spPr>
          <a:xfrm>
            <a:off x="4786493" y="1908665"/>
            <a:ext cx="112747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7D9956C5-0D02-1239-4333-06A897DC708D}"/>
              </a:ext>
            </a:extLst>
          </p:cNvPr>
          <p:cNvSpPr txBox="1"/>
          <p:nvPr/>
        </p:nvSpPr>
        <p:spPr>
          <a:xfrm>
            <a:off x="3660590" y="1442001"/>
            <a:ext cx="670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HCs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92897B3-8FC2-C8DB-DF2A-0A0A6D99F5AF}"/>
              </a:ext>
            </a:extLst>
          </p:cNvPr>
          <p:cNvSpPr txBox="1"/>
          <p:nvPr/>
        </p:nvSpPr>
        <p:spPr>
          <a:xfrm>
            <a:off x="4722700" y="1434317"/>
            <a:ext cx="12550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HBV-ACLF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09DD5D8-C5F9-D5EF-5359-465F856AF23A}"/>
              </a:ext>
            </a:extLst>
          </p:cNvPr>
          <p:cNvSpPr txBox="1"/>
          <p:nvPr/>
        </p:nvSpPr>
        <p:spPr>
          <a:xfrm>
            <a:off x="965731" y="5764305"/>
            <a:ext cx="106652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The original western blotting  bands of IRGM and β-actin protein in liver tissue of HBV-ACLF patients and HCs.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E4DB735-1D22-49FC-FE41-080A53144D80}"/>
              </a:ext>
            </a:extLst>
          </p:cNvPr>
          <p:cNvSpPr txBox="1"/>
          <p:nvPr/>
        </p:nvSpPr>
        <p:spPr>
          <a:xfrm>
            <a:off x="1420159" y="518921"/>
            <a:ext cx="9383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/>
            </a:lvl1pPr>
          </a:lstStyle>
          <a:p>
            <a:r>
              <a:rPr lang="en-US" altLang="zh-CN" sz="2000" dirty="0"/>
              <a:t>Sup 2.  Figure 1a.  IRGM protein expression bands in HBV-ACLF patients and HCs </a:t>
            </a:r>
            <a:endParaRPr lang="zh-CN" altLang="en-US" sz="20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1F81259-042E-6D24-7FE5-52AB79ED24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7" t="28780" r="16664" b="30047"/>
          <a:stretch/>
        </p:blipFill>
        <p:spPr>
          <a:xfrm>
            <a:off x="2292226" y="3483895"/>
            <a:ext cx="4076949" cy="2061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844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803F000C-46FF-99E4-B097-95E37A181AE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97" t="36866" r="34400" b="44143"/>
          <a:stretch/>
        </p:blipFill>
        <p:spPr>
          <a:xfrm>
            <a:off x="1909089" y="2011332"/>
            <a:ext cx="3422805" cy="168020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E6EA337-FB9D-7355-6A13-0CB7A102E1C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66" t="31503" r="30741" b="36364"/>
          <a:stretch/>
        </p:blipFill>
        <p:spPr>
          <a:xfrm>
            <a:off x="7356538" y="2117516"/>
            <a:ext cx="4191995" cy="1933782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4115B992-E7AF-06C4-D9A6-3EEE29552221}"/>
              </a:ext>
            </a:extLst>
          </p:cNvPr>
          <p:cNvSpPr txBox="1"/>
          <p:nvPr/>
        </p:nvSpPr>
        <p:spPr>
          <a:xfrm>
            <a:off x="984374" y="2708332"/>
            <a:ext cx="1532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LC3II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3BD2344-9AB6-B78E-CFA6-1A50A2D3BD1E}"/>
              </a:ext>
            </a:extLst>
          </p:cNvPr>
          <p:cNvSpPr txBox="1"/>
          <p:nvPr/>
        </p:nvSpPr>
        <p:spPr>
          <a:xfrm>
            <a:off x="6253385" y="3051165"/>
            <a:ext cx="1264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β-actin</a:t>
            </a:r>
            <a:endParaRPr lang="zh-CN" altLang="en-US" dirty="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5F7FAFC6-0008-9551-06BF-22AD7BB8439F}"/>
              </a:ext>
            </a:extLst>
          </p:cNvPr>
          <p:cNvCxnSpPr/>
          <p:nvPr/>
        </p:nvCxnSpPr>
        <p:spPr>
          <a:xfrm>
            <a:off x="2126099" y="1925501"/>
            <a:ext cx="1407459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284415CC-5C7C-D906-757E-A48A1C95D143}"/>
              </a:ext>
            </a:extLst>
          </p:cNvPr>
          <p:cNvCxnSpPr/>
          <p:nvPr/>
        </p:nvCxnSpPr>
        <p:spPr>
          <a:xfrm>
            <a:off x="3748711" y="1925501"/>
            <a:ext cx="13267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536CE326-A980-A017-E105-52DFA8B137EC}"/>
              </a:ext>
            </a:extLst>
          </p:cNvPr>
          <p:cNvSpPr txBox="1"/>
          <p:nvPr/>
        </p:nvSpPr>
        <p:spPr>
          <a:xfrm>
            <a:off x="2520326" y="1509675"/>
            <a:ext cx="790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HCs</a:t>
            </a:r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9EA3D51-FA74-D2AE-FE23-BBEAA263B86F}"/>
              </a:ext>
            </a:extLst>
          </p:cNvPr>
          <p:cNvSpPr txBox="1"/>
          <p:nvPr/>
        </p:nvSpPr>
        <p:spPr>
          <a:xfrm>
            <a:off x="3748711" y="1522089"/>
            <a:ext cx="1326777" cy="36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HBV-ACLF</a:t>
            </a:r>
            <a:endParaRPr lang="zh-CN" altLang="en-US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D6D17AF-7EE6-B2E6-E43A-BACE22A1AB6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15" r="55571" b="51399"/>
          <a:stretch/>
        </p:blipFill>
        <p:spPr>
          <a:xfrm>
            <a:off x="1909089" y="3725626"/>
            <a:ext cx="3361411" cy="131922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136382D-8CF2-5E72-6950-1D1CE36BB6FA}"/>
              </a:ext>
            </a:extLst>
          </p:cNvPr>
          <p:cNvSpPr txBox="1"/>
          <p:nvPr/>
        </p:nvSpPr>
        <p:spPr>
          <a:xfrm>
            <a:off x="984374" y="4124828"/>
            <a:ext cx="1532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P62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997F158-B8F0-D7F3-5CFD-A826D12FE137}"/>
              </a:ext>
            </a:extLst>
          </p:cNvPr>
          <p:cNvSpPr txBox="1"/>
          <p:nvPr/>
        </p:nvSpPr>
        <p:spPr>
          <a:xfrm>
            <a:off x="1037167" y="5692817"/>
            <a:ext cx="93878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The original western blotting  bands of LC3II, P62 and </a:t>
            </a:r>
            <a:r>
              <a:rPr lang="el-GR" altLang="zh-CN" dirty="0"/>
              <a:t>β-</a:t>
            </a:r>
            <a:r>
              <a:rPr lang="en-US" altLang="zh-CN" dirty="0"/>
              <a:t>actin  protein in liver tissue of HBV-ACLF patients and HCs.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9B90092-9108-B424-03B5-68AC8AD9275E}"/>
              </a:ext>
            </a:extLst>
          </p:cNvPr>
          <p:cNvSpPr txBox="1"/>
          <p:nvPr/>
        </p:nvSpPr>
        <p:spPr>
          <a:xfrm>
            <a:off x="1411693" y="386491"/>
            <a:ext cx="105474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/>
            </a:lvl1pPr>
          </a:lstStyle>
          <a:p>
            <a:r>
              <a:rPr lang="en-US" altLang="zh-CN" sz="2000" dirty="0"/>
              <a:t>Sup 3.  Figure 1b.  LC3II and P62 protein expression bands in HBV-ACLF patients and HCs </a:t>
            </a:r>
            <a:endParaRPr lang="zh-CN" altLang="en-US" sz="2000" dirty="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09E07195-B253-8815-099F-7630162D96E6}"/>
              </a:ext>
            </a:extLst>
          </p:cNvPr>
          <p:cNvCxnSpPr/>
          <p:nvPr/>
        </p:nvCxnSpPr>
        <p:spPr>
          <a:xfrm>
            <a:off x="7614771" y="1932490"/>
            <a:ext cx="1407459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AF290B12-F279-A5D1-6F8B-B4E1D8A39E4D}"/>
              </a:ext>
            </a:extLst>
          </p:cNvPr>
          <p:cNvCxnSpPr/>
          <p:nvPr/>
        </p:nvCxnSpPr>
        <p:spPr>
          <a:xfrm>
            <a:off x="9161183" y="1932490"/>
            <a:ext cx="13267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60B983F8-2D5B-6FE4-3F7B-359C144A076C}"/>
              </a:ext>
            </a:extLst>
          </p:cNvPr>
          <p:cNvSpPr txBox="1"/>
          <p:nvPr/>
        </p:nvSpPr>
        <p:spPr>
          <a:xfrm>
            <a:off x="8080687" y="1544314"/>
            <a:ext cx="7331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HCs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F9CE631-5C9F-7EA8-321E-93D47262B337}"/>
              </a:ext>
            </a:extLst>
          </p:cNvPr>
          <p:cNvSpPr txBox="1"/>
          <p:nvPr/>
        </p:nvSpPr>
        <p:spPr>
          <a:xfrm>
            <a:off x="9161183" y="1529078"/>
            <a:ext cx="1326777" cy="36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HBV-ACLF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98385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920B0863-0909-D0DB-DD1B-8FD51959FEA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54" t="49731" r="18747" b="38165"/>
          <a:stretch/>
        </p:blipFill>
        <p:spPr>
          <a:xfrm>
            <a:off x="1700770" y="2264516"/>
            <a:ext cx="4165613" cy="116448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2E122B25-CF21-136C-8D3A-DE7D0C1D48B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60" t="37046" r="21268" b="41272"/>
          <a:stretch/>
        </p:blipFill>
        <p:spPr>
          <a:xfrm>
            <a:off x="7513985" y="3191252"/>
            <a:ext cx="3899347" cy="2054837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F236B379-DD29-C71F-EDAE-9E14F5FD97BD}"/>
              </a:ext>
            </a:extLst>
          </p:cNvPr>
          <p:cNvSpPr txBox="1"/>
          <p:nvPr/>
        </p:nvSpPr>
        <p:spPr>
          <a:xfrm>
            <a:off x="587638" y="2614716"/>
            <a:ext cx="1532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NLRP3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EAC6941-7A98-C553-65FE-BFAFAB4C81F7}"/>
              </a:ext>
            </a:extLst>
          </p:cNvPr>
          <p:cNvSpPr txBox="1"/>
          <p:nvPr/>
        </p:nvSpPr>
        <p:spPr>
          <a:xfrm>
            <a:off x="6563507" y="3472505"/>
            <a:ext cx="1264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β-actin</a:t>
            </a:r>
            <a:endParaRPr lang="zh-CN" altLang="en-US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435062A9-206E-5D34-942F-AFDBABB6AA0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66" t="38984" r="13187" b="25741"/>
          <a:stretch/>
        </p:blipFill>
        <p:spPr>
          <a:xfrm>
            <a:off x="1940393" y="3472505"/>
            <a:ext cx="3899347" cy="1887982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E3431200-F762-CEBD-BA70-99E1971FE834}"/>
              </a:ext>
            </a:extLst>
          </p:cNvPr>
          <p:cNvSpPr txBox="1"/>
          <p:nvPr/>
        </p:nvSpPr>
        <p:spPr>
          <a:xfrm>
            <a:off x="646839" y="3719031"/>
            <a:ext cx="1532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ASC</a:t>
            </a:r>
            <a:endParaRPr lang="zh-CN" altLang="en-US" dirty="0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B68E3CD1-EC76-D221-7386-ECC1438FB58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02" t="28679" r="20361" b="46548"/>
          <a:stretch/>
        </p:blipFill>
        <p:spPr>
          <a:xfrm>
            <a:off x="7513985" y="1591649"/>
            <a:ext cx="3860601" cy="1521428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FF450B46-49FF-3093-7B4A-C38C44656AC3}"/>
              </a:ext>
            </a:extLst>
          </p:cNvPr>
          <p:cNvSpPr txBox="1"/>
          <p:nvPr/>
        </p:nvSpPr>
        <p:spPr>
          <a:xfrm>
            <a:off x="6199291" y="2123839"/>
            <a:ext cx="1532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caspase-1</a:t>
            </a:r>
            <a:endParaRPr lang="zh-CN" altLang="en-US" dirty="0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4FEF4109-83C2-F45A-846F-083D8F7D3D95}"/>
              </a:ext>
            </a:extLst>
          </p:cNvPr>
          <p:cNvCxnSpPr/>
          <p:nvPr/>
        </p:nvCxnSpPr>
        <p:spPr>
          <a:xfrm>
            <a:off x="2307827" y="2098333"/>
            <a:ext cx="71717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790F3667-455C-D069-0BA8-326617F92CFF}"/>
              </a:ext>
            </a:extLst>
          </p:cNvPr>
          <p:cNvCxnSpPr>
            <a:cxnSpLocks/>
          </p:cNvCxnSpPr>
          <p:nvPr/>
        </p:nvCxnSpPr>
        <p:spPr>
          <a:xfrm>
            <a:off x="3177403" y="2088870"/>
            <a:ext cx="150061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id="{BF87573E-080D-1EB3-076C-4F529C9A5964}"/>
              </a:ext>
            </a:extLst>
          </p:cNvPr>
          <p:cNvSpPr txBox="1"/>
          <p:nvPr/>
        </p:nvSpPr>
        <p:spPr>
          <a:xfrm>
            <a:off x="2429038" y="1678006"/>
            <a:ext cx="7171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HCs</a:t>
            </a:r>
            <a:endParaRPr lang="zh-CN" altLang="en-US" dirty="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28153D7D-36CC-5832-5E4E-A65F44435A97}"/>
              </a:ext>
            </a:extLst>
          </p:cNvPr>
          <p:cNvSpPr txBox="1"/>
          <p:nvPr/>
        </p:nvSpPr>
        <p:spPr>
          <a:xfrm>
            <a:off x="3444973" y="1678006"/>
            <a:ext cx="1326777" cy="36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HBV-ACLF</a:t>
            </a:r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5E0131B-D2AE-91D3-26D1-FB623DA858FF}"/>
              </a:ext>
            </a:extLst>
          </p:cNvPr>
          <p:cNvSpPr txBox="1"/>
          <p:nvPr/>
        </p:nvSpPr>
        <p:spPr>
          <a:xfrm>
            <a:off x="779455" y="5562011"/>
            <a:ext cx="105447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The original western blotting  bands of NLRP3, ASC, caspase1 and β-actin protein in liver tissue of HBV-ACLF patients and HCs. </a:t>
            </a:r>
            <a:endParaRPr lang="zh-CN" altLang="en-US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724F6BB-CAFA-7EA8-A2D2-55308292BBBF}"/>
              </a:ext>
            </a:extLst>
          </p:cNvPr>
          <p:cNvSpPr txBox="1"/>
          <p:nvPr/>
        </p:nvSpPr>
        <p:spPr>
          <a:xfrm>
            <a:off x="769506" y="514386"/>
            <a:ext cx="106858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/>
            </a:lvl1pPr>
          </a:lstStyle>
          <a:p>
            <a:r>
              <a:rPr lang="en-US" altLang="zh-CN" sz="2000" dirty="0"/>
              <a:t>Sup 4.  Figure 1c. NLRP3, ASC and caspase1 protein expression bands in HBV-ACLF patients and HCs </a:t>
            </a:r>
            <a:endParaRPr lang="zh-CN" altLang="en-US" sz="2000" dirty="0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35A6C58-7883-6CA8-CC20-0D3553DFA911}"/>
              </a:ext>
            </a:extLst>
          </p:cNvPr>
          <p:cNvCxnSpPr>
            <a:cxnSpLocks/>
          </p:cNvCxnSpPr>
          <p:nvPr/>
        </p:nvCxnSpPr>
        <p:spPr>
          <a:xfrm>
            <a:off x="8088047" y="1467140"/>
            <a:ext cx="932069" cy="94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39A22E73-4928-8F9E-7E71-003D2111B496}"/>
              </a:ext>
            </a:extLst>
          </p:cNvPr>
          <p:cNvCxnSpPr>
            <a:cxnSpLocks/>
          </p:cNvCxnSpPr>
          <p:nvPr/>
        </p:nvCxnSpPr>
        <p:spPr>
          <a:xfrm>
            <a:off x="9114346" y="1479708"/>
            <a:ext cx="1849422" cy="3423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3B6141F0-31B5-53C7-20FC-1AD46205291B}"/>
              </a:ext>
            </a:extLst>
          </p:cNvPr>
          <p:cNvSpPr txBox="1"/>
          <p:nvPr/>
        </p:nvSpPr>
        <p:spPr>
          <a:xfrm>
            <a:off x="8114364" y="1050597"/>
            <a:ext cx="879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Control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A3C47B4-03D3-1BAD-73AD-194A1CAFCCF8}"/>
              </a:ext>
            </a:extLst>
          </p:cNvPr>
          <p:cNvSpPr txBox="1"/>
          <p:nvPr/>
        </p:nvSpPr>
        <p:spPr>
          <a:xfrm>
            <a:off x="9506135" y="1071531"/>
            <a:ext cx="1326777" cy="36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HBV-ACLF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61008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3B734C1A-6EE0-AE17-3AFD-6F5F8544C9B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07" t="28294" r="18110" b="39885"/>
          <a:stretch/>
        </p:blipFill>
        <p:spPr>
          <a:xfrm>
            <a:off x="3531062" y="1894594"/>
            <a:ext cx="4399397" cy="219187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80FF9109-B4DA-6F2C-1E73-AF05AE46FCD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37" t="44427" r="22720" b="24657"/>
          <a:stretch/>
        </p:blipFill>
        <p:spPr>
          <a:xfrm>
            <a:off x="2967567" y="3603721"/>
            <a:ext cx="4962892" cy="186484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B7648BDD-770D-7D85-77A6-196375340209}"/>
              </a:ext>
            </a:extLst>
          </p:cNvPr>
          <p:cNvSpPr txBox="1"/>
          <p:nvPr/>
        </p:nvSpPr>
        <p:spPr>
          <a:xfrm>
            <a:off x="2689411" y="2493450"/>
            <a:ext cx="1237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Irgm1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3FB6447-71B9-217B-1473-4F93F449E0E8}"/>
              </a:ext>
            </a:extLst>
          </p:cNvPr>
          <p:cNvSpPr txBox="1"/>
          <p:nvPr/>
        </p:nvSpPr>
        <p:spPr>
          <a:xfrm>
            <a:off x="2797836" y="4335179"/>
            <a:ext cx="1264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β-actin</a:t>
            </a:r>
            <a:endParaRPr lang="zh-CN" altLang="en-US" dirty="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02EFEB32-07B4-2B9C-A722-97690422B9F4}"/>
              </a:ext>
            </a:extLst>
          </p:cNvPr>
          <p:cNvCxnSpPr/>
          <p:nvPr/>
        </p:nvCxnSpPr>
        <p:spPr>
          <a:xfrm>
            <a:off x="4132729" y="2321859"/>
            <a:ext cx="8695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5D7300CE-A063-7699-8A42-69FD7F249A01}"/>
              </a:ext>
            </a:extLst>
          </p:cNvPr>
          <p:cNvSpPr txBox="1"/>
          <p:nvPr/>
        </p:nvSpPr>
        <p:spPr>
          <a:xfrm>
            <a:off x="4061860" y="1981200"/>
            <a:ext cx="940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Control</a:t>
            </a:r>
            <a:endParaRPr lang="zh-CN" altLang="en-US" dirty="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9E799421-0C4B-D38C-3479-0A3E1AE950C1}"/>
              </a:ext>
            </a:extLst>
          </p:cNvPr>
          <p:cNvCxnSpPr/>
          <p:nvPr/>
        </p:nvCxnSpPr>
        <p:spPr>
          <a:xfrm>
            <a:off x="5235388" y="2321859"/>
            <a:ext cx="165847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68741126-9DD2-F534-5BDC-0FC34CECCB2A}"/>
              </a:ext>
            </a:extLst>
          </p:cNvPr>
          <p:cNvSpPr txBox="1"/>
          <p:nvPr/>
        </p:nvSpPr>
        <p:spPr>
          <a:xfrm>
            <a:off x="5304881" y="1981200"/>
            <a:ext cx="1658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D-</a:t>
            </a:r>
            <a:r>
              <a:rPr lang="en-US" altLang="zh-CN" dirty="0" err="1"/>
              <a:t>GaIN</a:t>
            </a:r>
            <a:r>
              <a:rPr lang="en-US" altLang="zh-CN" dirty="0"/>
              <a:t>/LPS</a:t>
            </a:r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3511AA4-8834-AB25-BCBA-99B87092655B}"/>
              </a:ext>
            </a:extLst>
          </p:cNvPr>
          <p:cNvSpPr txBox="1"/>
          <p:nvPr/>
        </p:nvSpPr>
        <p:spPr>
          <a:xfrm>
            <a:off x="999598" y="5764305"/>
            <a:ext cx="106652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The original western blotting  bands of IRGM and β-actin protein in liver tissue of ALF mice and Controls.</a:t>
            </a:r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E2E9667-608A-56B3-BE48-70D4BFB30A73}"/>
              </a:ext>
            </a:extLst>
          </p:cNvPr>
          <p:cNvSpPr txBox="1"/>
          <p:nvPr/>
        </p:nvSpPr>
        <p:spPr>
          <a:xfrm>
            <a:off x="1420159" y="518921"/>
            <a:ext cx="65102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/>
            </a:lvl1pPr>
          </a:lstStyle>
          <a:p>
            <a:r>
              <a:rPr lang="en-US" altLang="zh-CN" sz="2000" dirty="0"/>
              <a:t>Sup 5.  Figure 2a.  Irgm1 protein expression bands in Mice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7736800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45708A37-6491-B3BB-4A11-33A97A64914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7" r="19095" b="2589"/>
          <a:stretch/>
        </p:blipFill>
        <p:spPr>
          <a:xfrm>
            <a:off x="6266827" y="1547622"/>
            <a:ext cx="4460440" cy="389481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91B4F3DD-A7FA-8544-4FED-92DE2562173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74"/>
          <a:stretch/>
        </p:blipFill>
        <p:spPr>
          <a:xfrm>
            <a:off x="718071" y="1547622"/>
            <a:ext cx="4766733" cy="3957928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ABD2DDB4-43DA-C9BF-2BC5-E27CB363CA47}"/>
              </a:ext>
            </a:extLst>
          </p:cNvPr>
          <p:cNvSpPr txBox="1"/>
          <p:nvPr/>
        </p:nvSpPr>
        <p:spPr>
          <a:xfrm>
            <a:off x="2160992" y="1080992"/>
            <a:ext cx="940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Control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94B861E-D408-CFBD-B707-65FE997DCD47}"/>
              </a:ext>
            </a:extLst>
          </p:cNvPr>
          <p:cNvSpPr txBox="1"/>
          <p:nvPr/>
        </p:nvSpPr>
        <p:spPr>
          <a:xfrm>
            <a:off x="7663097" y="1160391"/>
            <a:ext cx="1658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D-</a:t>
            </a:r>
            <a:r>
              <a:rPr lang="en-US" altLang="zh-CN" dirty="0" err="1"/>
              <a:t>GaIN</a:t>
            </a:r>
            <a:r>
              <a:rPr lang="en-US" altLang="zh-CN" dirty="0"/>
              <a:t>/LPS</a:t>
            </a:r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EEAD9A4-0F32-8809-059C-C47336A91D4B}"/>
              </a:ext>
            </a:extLst>
          </p:cNvPr>
          <p:cNvSpPr txBox="1"/>
          <p:nvPr/>
        </p:nvSpPr>
        <p:spPr>
          <a:xfrm>
            <a:off x="677864" y="5758989"/>
            <a:ext cx="10665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Irgm1 immunohistochemical staining of liver tissue showed that the Irgm1 protein was mainly expressed in hepatocytes, and the expression decreased significantly in ALF mice compared to controls.</a:t>
            </a:r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406881-4509-4C89-6E8E-B4FE1949D2EA}"/>
              </a:ext>
            </a:extLst>
          </p:cNvPr>
          <p:cNvSpPr txBox="1"/>
          <p:nvPr/>
        </p:nvSpPr>
        <p:spPr>
          <a:xfrm>
            <a:off x="669863" y="418595"/>
            <a:ext cx="108522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/>
            </a:lvl1pPr>
          </a:lstStyle>
          <a:p>
            <a:r>
              <a:rPr lang="en-US" altLang="zh-CN" sz="2000" dirty="0"/>
              <a:t>Sup 6.  Figure 2b.  Irgm1 protein expression of liver tissue detected by IHC staining </a:t>
            </a:r>
            <a:r>
              <a:rPr lang="zh-CN" altLang="en-US" sz="2000" dirty="0"/>
              <a:t>（</a:t>
            </a:r>
            <a:r>
              <a:rPr lang="en-US" altLang="zh-CN" sz="2000" dirty="0"/>
              <a:t>200x</a:t>
            </a:r>
            <a:r>
              <a:rPr lang="zh-CN" altLang="en-US" sz="2000" dirty="0"/>
              <a:t>）</a:t>
            </a:r>
            <a:r>
              <a:rPr lang="en-US" altLang="zh-CN" sz="2000" dirty="0"/>
              <a:t> 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8402390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944BEE53-804F-82BB-2296-1C77B15DB3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763" y="2067367"/>
            <a:ext cx="3325305" cy="318157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5050F94-0E07-D62F-EE1B-C360DFC4F9F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84" r="18290"/>
          <a:stretch/>
        </p:blipFill>
        <p:spPr>
          <a:xfrm>
            <a:off x="3938247" y="2067367"/>
            <a:ext cx="3734756" cy="3181573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B7DB046B-94BC-872F-AFC9-5CB6F7F3CCDC}"/>
              </a:ext>
            </a:extLst>
          </p:cNvPr>
          <p:cNvSpPr txBox="1"/>
          <p:nvPr/>
        </p:nvSpPr>
        <p:spPr>
          <a:xfrm>
            <a:off x="1767293" y="1575626"/>
            <a:ext cx="940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Control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B59E394-492D-11DF-56C1-1DB6E90583D4}"/>
              </a:ext>
            </a:extLst>
          </p:cNvPr>
          <p:cNvSpPr txBox="1"/>
          <p:nvPr/>
        </p:nvSpPr>
        <p:spPr>
          <a:xfrm>
            <a:off x="5035473" y="1575626"/>
            <a:ext cx="1658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D-</a:t>
            </a:r>
            <a:r>
              <a:rPr lang="en-US" altLang="zh-CN" dirty="0" err="1"/>
              <a:t>GaIN</a:t>
            </a:r>
            <a:r>
              <a:rPr lang="en-US" altLang="zh-CN" dirty="0"/>
              <a:t>/LPS</a:t>
            </a:r>
            <a:endParaRPr lang="zh-CN" altLang="en-US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5E7AAD96-CCE7-54F9-3E58-5830943CC19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1182" y="2091660"/>
            <a:ext cx="3595687" cy="3157280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3DE031C2-A4CF-4C4D-42F0-DC3C96AE7AAA}"/>
              </a:ext>
            </a:extLst>
          </p:cNvPr>
          <p:cNvSpPr txBox="1"/>
          <p:nvPr/>
        </p:nvSpPr>
        <p:spPr>
          <a:xfrm>
            <a:off x="8370871" y="1600091"/>
            <a:ext cx="2857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Rapacymin+D-GaIN</a:t>
            </a:r>
            <a:r>
              <a:rPr lang="en-US" altLang="zh-CN" dirty="0"/>
              <a:t>/LPS</a:t>
            </a:r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DDF5079-DD59-7176-7AF1-7E9A7780F98D}"/>
              </a:ext>
            </a:extLst>
          </p:cNvPr>
          <p:cNvSpPr txBox="1"/>
          <p:nvPr/>
        </p:nvSpPr>
        <p:spPr>
          <a:xfrm>
            <a:off x="532078" y="5564310"/>
            <a:ext cx="10665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H&amp;E staining of liver tissue showing severe intrahepatic inflammation and necrosis ALF mice compared to Controls, but can be partly revised by rapamycin.</a:t>
            </a:r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143F6BB-A3CB-71F7-DCCA-2C0104099928}"/>
              </a:ext>
            </a:extLst>
          </p:cNvPr>
          <p:cNvSpPr txBox="1"/>
          <p:nvPr/>
        </p:nvSpPr>
        <p:spPr>
          <a:xfrm>
            <a:off x="566597" y="740493"/>
            <a:ext cx="101310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/>
            </a:lvl1pPr>
          </a:lstStyle>
          <a:p>
            <a:r>
              <a:rPr lang="en-US" altLang="zh-CN" sz="2000" dirty="0"/>
              <a:t>Sup 7.  Figure 2c&amp;4a. hepatic inflammation and necrosis detected through H&amp;E staining (200x) 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9656251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1278</TotalTime>
  <Words>945</Words>
  <Application>Microsoft Office PowerPoint</Application>
  <PresentationFormat>宽屏</PresentationFormat>
  <Paragraphs>234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Arial</vt:lpstr>
      <vt:lpstr>Calibri</vt:lpstr>
      <vt:lpstr>Office 主题</vt:lpstr>
      <vt:lpstr>Supplementary Material</vt:lpstr>
      <vt:lpstr>Contents</vt:lpstr>
      <vt:lpstr>Sup 1 Table for Primers used for Real-Time PCR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xing zhang</dc:creator>
  <cp:lastModifiedBy>Wang</cp:lastModifiedBy>
  <cp:revision>16</cp:revision>
  <dcterms:created xsi:type="dcterms:W3CDTF">2023-09-02T13:44:32Z</dcterms:created>
  <dcterms:modified xsi:type="dcterms:W3CDTF">2023-09-26T14:40:39Z</dcterms:modified>
</cp:coreProperties>
</file>